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392" r:id="rId3"/>
    <p:sldId id="596" r:id="rId5"/>
    <p:sldId id="433" r:id="rId6"/>
    <p:sldId id="432" r:id="rId7"/>
    <p:sldId id="434" r:id="rId8"/>
    <p:sldId id="435" r:id="rId9"/>
    <p:sldId id="436" r:id="rId10"/>
    <p:sldId id="476" r:id="rId11"/>
    <p:sldId id="437" r:id="rId12"/>
    <p:sldId id="478" r:id="rId13"/>
    <p:sldId id="517" r:id="rId14"/>
    <p:sldId id="518" r:id="rId15"/>
    <p:sldId id="556" r:id="rId16"/>
    <p:sldId id="558" r:id="rId17"/>
    <p:sldId id="598" r:id="rId18"/>
    <p:sldId id="648" r:id="rId19"/>
    <p:sldId id="649" r:id="rId20"/>
    <p:sldId id="650" r:id="rId21"/>
    <p:sldId id="652" r:id="rId22"/>
    <p:sldId id="653" r:id="rId23"/>
    <p:sldId id="654" r:id="rId24"/>
    <p:sldId id="655" r:id="rId25"/>
    <p:sldId id="656" r:id="rId26"/>
    <p:sldId id="271" r:id="rId27"/>
  </p:sldIdLst>
  <p:sldSz cx="9144000" cy="5143500" type="screen16x9"/>
  <p:notesSz cx="6858000" cy="9144000"/>
  <p:embeddedFontLst>
    <p:embeddedFont>
      <p:font typeface="Raleway"/>
      <p:regular r:id="rId31"/>
    </p:embeddedFont>
    <p:embeddedFont>
      <p:font typeface="Lato" panose="020F0502020204030203"/>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592" userDrawn="1">
          <p15:clr>
            <a:srgbClr val="A4A3A4"/>
          </p15:clr>
        </p15:guide>
        <p15:guide id="2" pos="28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3" d="100"/>
          <a:sy n="83" d="100"/>
        </p:scale>
        <p:origin x="708" y="48"/>
      </p:cViewPr>
      <p:guideLst>
        <p:guide orient="horz" pos="1592"/>
        <p:guide pos="28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25df946ef2f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df946ef2f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lt2"/>
        </a:solidFill>
        <a:effectLst/>
      </p:bgPr>
    </p:bg>
    <p:spTree>
      <p:nvGrpSpPr>
        <p:cNvPr id="1" name="Shape 11"/>
        <p:cNvGrpSpPr/>
        <p:nvPr/>
      </p:nvGrpSpPr>
      <p:grpSpPr>
        <a:xfrm>
          <a:off x="0" y="0"/>
          <a:ext cx="0" cy="0"/>
          <a:chOff x="0" y="0"/>
          <a:chExt cx="0" cy="0"/>
        </a:xfrm>
      </p:grpSpPr>
      <p:sp>
        <p:nvSpPr>
          <p:cNvPr id="12" name="Google Shape;12;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 name="Google Shape;16;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8" name="Google Shape;18;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19" name="Google Shape;19;p2"/>
          <p:cNvPicPr preferRelativeResize="0"/>
          <p:nvPr/>
        </p:nvPicPr>
        <p:blipFill>
          <a:blip r:embed="rId2"/>
          <a:stretch>
            <a:fillRect/>
          </a:stretch>
        </p:blipFill>
        <p:spPr>
          <a:xfrm>
            <a:off x="182450" y="53775"/>
            <a:ext cx="1027773" cy="737252"/>
          </a:xfrm>
          <a:prstGeom prst="rect">
            <a:avLst/>
          </a:prstGeom>
          <a:noFill/>
          <a:ln>
            <a:noFill/>
          </a:ln>
        </p:spPr>
      </p:pic>
      <p:pic>
        <p:nvPicPr>
          <p:cNvPr id="20" name="Google Shape;20;p2"/>
          <p:cNvPicPr preferRelativeResize="0"/>
          <p:nvPr/>
        </p:nvPicPr>
        <p:blipFill rotWithShape="1">
          <a:blip r:embed="rId3"/>
          <a:srcRect l="14239" t="7996" r="28410" b="38512"/>
          <a:stretch>
            <a:fillRect/>
          </a:stretch>
        </p:blipFill>
        <p:spPr>
          <a:xfrm>
            <a:off x="7948150" y="53775"/>
            <a:ext cx="1027775" cy="79058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87"/>
        <p:cNvGrpSpPr/>
        <p:nvPr/>
      </p:nvGrpSpPr>
      <p:grpSpPr>
        <a:xfrm>
          <a:off x="0" y="0"/>
          <a:ext cx="0" cy="0"/>
          <a:chOff x="0" y="0"/>
          <a:chExt cx="0" cy="0"/>
        </a:xfrm>
      </p:grpSpPr>
      <p:grpSp>
        <p:nvGrpSpPr>
          <p:cNvPr id="88" name="Google Shape;88;p11"/>
          <p:cNvGrpSpPr/>
          <p:nvPr/>
        </p:nvGrpSpPr>
        <p:grpSpPr>
          <a:xfrm>
            <a:off x="830392" y="4169130"/>
            <a:ext cx="745763" cy="45826"/>
            <a:chOff x="4580561" y="2589004"/>
            <a:chExt cx="1064464" cy="25200"/>
          </a:xfrm>
        </p:grpSpPr>
        <p:sp>
          <p:nvSpPr>
            <p:cNvPr id="89" name="Google Shape;89;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1" name="Google Shape;91;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2" name="Google Shape;92;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p:txBody>
      </p:sp>
      <p:sp>
        <p:nvSpPr>
          <p:cNvPr id="93" name="Google Shape;93;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94"/>
        <p:cNvGrpSpPr/>
        <p:nvPr/>
      </p:nvGrpSpPr>
      <p:grpSpPr>
        <a:xfrm>
          <a:off x="0" y="0"/>
          <a:ext cx="0" cy="0"/>
          <a:chOff x="0" y="0"/>
          <a:chExt cx="0" cy="0"/>
        </a:xfrm>
      </p:grpSpPr>
      <p:sp>
        <p:nvSpPr>
          <p:cNvPr id="95" name="Google Shape;95;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lt2"/>
        </a:solidFill>
        <a:effectLst/>
      </p:bgPr>
    </p:bg>
    <p:spTree>
      <p:nvGrpSpPr>
        <p:cNvPr id="1" name="Shape 21"/>
        <p:cNvGrpSpPr/>
        <p:nvPr/>
      </p:nvGrpSpPr>
      <p:grpSpPr>
        <a:xfrm>
          <a:off x="0" y="0"/>
          <a:ext cx="0" cy="0"/>
          <a:chOff x="0" y="0"/>
          <a:chExt cx="0" cy="0"/>
        </a:xfrm>
      </p:grpSpPr>
      <p:grpSp>
        <p:nvGrpSpPr>
          <p:cNvPr id="22" name="Google Shape;22;p3"/>
          <p:cNvGrpSpPr/>
          <p:nvPr/>
        </p:nvGrpSpPr>
        <p:grpSpPr>
          <a:xfrm>
            <a:off x="830392" y="1191256"/>
            <a:ext cx="745763" cy="45826"/>
            <a:chOff x="4580561" y="2589004"/>
            <a:chExt cx="1064464" cy="25200"/>
          </a:xfrm>
        </p:grpSpPr>
        <p:sp>
          <p:nvSpPr>
            <p:cNvPr id="23" name="Google Shape;23;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5" name="Google Shape;25;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accent3"/>
              </a:buClr>
              <a:buSzPts val="3600"/>
              <a:buNone/>
              <a:defRPr sz="3600">
                <a:solidFill>
                  <a:schemeClr val="accent3"/>
                </a:solidFill>
              </a:defRPr>
            </a:lvl1pPr>
            <a:lvl2pPr lvl="1">
              <a:spcBef>
                <a:spcPts val="0"/>
              </a:spcBef>
              <a:spcAft>
                <a:spcPts val="0"/>
              </a:spcAft>
              <a:buClr>
                <a:schemeClr val="accent3"/>
              </a:buClr>
              <a:buSzPts val="3600"/>
              <a:buNone/>
              <a:defRPr sz="3600">
                <a:solidFill>
                  <a:schemeClr val="accent3"/>
                </a:solidFill>
              </a:defRPr>
            </a:lvl2pPr>
            <a:lvl3pPr lvl="2">
              <a:spcBef>
                <a:spcPts val="0"/>
              </a:spcBef>
              <a:spcAft>
                <a:spcPts val="0"/>
              </a:spcAft>
              <a:buClr>
                <a:schemeClr val="accent3"/>
              </a:buClr>
              <a:buSzPts val="3600"/>
              <a:buNone/>
              <a:defRPr sz="3600">
                <a:solidFill>
                  <a:schemeClr val="accent3"/>
                </a:solidFill>
              </a:defRPr>
            </a:lvl3pPr>
            <a:lvl4pPr lvl="3">
              <a:spcBef>
                <a:spcPts val="0"/>
              </a:spcBef>
              <a:spcAft>
                <a:spcPts val="0"/>
              </a:spcAft>
              <a:buClr>
                <a:schemeClr val="accent3"/>
              </a:buClr>
              <a:buSzPts val="3600"/>
              <a:buNone/>
              <a:defRPr sz="3600">
                <a:solidFill>
                  <a:schemeClr val="accent3"/>
                </a:solidFill>
              </a:defRPr>
            </a:lvl4pPr>
            <a:lvl5pPr lvl="4">
              <a:spcBef>
                <a:spcPts val="0"/>
              </a:spcBef>
              <a:spcAft>
                <a:spcPts val="0"/>
              </a:spcAft>
              <a:buClr>
                <a:schemeClr val="accent3"/>
              </a:buClr>
              <a:buSzPts val="3600"/>
              <a:buNone/>
              <a:defRPr sz="3600">
                <a:solidFill>
                  <a:schemeClr val="accent3"/>
                </a:solidFill>
              </a:defRPr>
            </a:lvl5pPr>
            <a:lvl6pPr lvl="5">
              <a:spcBef>
                <a:spcPts val="0"/>
              </a:spcBef>
              <a:spcAft>
                <a:spcPts val="0"/>
              </a:spcAft>
              <a:buClr>
                <a:schemeClr val="accent3"/>
              </a:buClr>
              <a:buSzPts val="3600"/>
              <a:buNone/>
              <a:defRPr sz="3600">
                <a:solidFill>
                  <a:schemeClr val="accent3"/>
                </a:solidFill>
              </a:defRPr>
            </a:lvl6pPr>
            <a:lvl7pPr lvl="6">
              <a:spcBef>
                <a:spcPts val="0"/>
              </a:spcBef>
              <a:spcAft>
                <a:spcPts val="0"/>
              </a:spcAft>
              <a:buClr>
                <a:schemeClr val="accent3"/>
              </a:buClr>
              <a:buSzPts val="3600"/>
              <a:buNone/>
              <a:defRPr sz="3600">
                <a:solidFill>
                  <a:schemeClr val="accent3"/>
                </a:solidFill>
              </a:defRPr>
            </a:lvl7pPr>
            <a:lvl8pPr lvl="7">
              <a:spcBef>
                <a:spcPts val="0"/>
              </a:spcBef>
              <a:spcAft>
                <a:spcPts val="0"/>
              </a:spcAft>
              <a:buClr>
                <a:schemeClr val="accent3"/>
              </a:buClr>
              <a:buSzPts val="3600"/>
              <a:buNone/>
              <a:defRPr sz="3600">
                <a:solidFill>
                  <a:schemeClr val="accent3"/>
                </a:solidFill>
              </a:defRPr>
            </a:lvl8pPr>
            <a:lvl9pPr lvl="8">
              <a:spcBef>
                <a:spcPts val="0"/>
              </a:spcBef>
              <a:spcAft>
                <a:spcPts val="0"/>
              </a:spcAft>
              <a:buClr>
                <a:schemeClr val="accent3"/>
              </a:buClr>
              <a:buSzPts val="3600"/>
              <a:buNone/>
              <a:defRPr sz="3600">
                <a:solidFill>
                  <a:schemeClr val="accent3"/>
                </a:solidFill>
              </a:defRPr>
            </a:lvl9pPr>
          </a:lstStyle>
          <a:p/>
        </p:txBody>
      </p:sp>
      <p:sp>
        <p:nvSpPr>
          <p:cNvPr id="26" name="Google Shape;26;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27"/>
        <p:cNvGrpSpPr/>
        <p:nvPr/>
      </p:nvGrpSpPr>
      <p:grpSpPr>
        <a:xfrm>
          <a:off x="0" y="0"/>
          <a:ext cx="0" cy="0"/>
          <a:chOff x="0" y="0"/>
          <a:chExt cx="0" cy="0"/>
        </a:xfrm>
      </p:grpSpPr>
      <p:sp>
        <p:nvSpPr>
          <p:cNvPr id="28" name="Google Shape;28;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 name="Google Shape;29;p4"/>
          <p:cNvGrpSpPr/>
          <p:nvPr/>
        </p:nvGrpSpPr>
        <p:grpSpPr>
          <a:xfrm>
            <a:off x="830392" y="1191256"/>
            <a:ext cx="745763" cy="45826"/>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 name="Google Shape;32;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3" name="Google Shape;33;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34" name="Google Shape;34;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35" name="Google Shape;35;p4"/>
          <p:cNvPicPr preferRelativeResize="0"/>
          <p:nvPr/>
        </p:nvPicPr>
        <p:blipFill>
          <a:blip r:embed="rId2"/>
          <a:stretch>
            <a:fillRect/>
          </a:stretch>
        </p:blipFill>
        <p:spPr>
          <a:xfrm>
            <a:off x="182450" y="53775"/>
            <a:ext cx="548700" cy="393598"/>
          </a:xfrm>
          <a:prstGeom prst="rect">
            <a:avLst/>
          </a:prstGeom>
          <a:noFill/>
          <a:ln>
            <a:noFill/>
          </a:ln>
        </p:spPr>
      </p:pic>
      <p:pic>
        <p:nvPicPr>
          <p:cNvPr id="36" name="Google Shape;36;p4"/>
          <p:cNvPicPr preferRelativeResize="0"/>
          <p:nvPr/>
        </p:nvPicPr>
        <p:blipFill rotWithShape="1">
          <a:blip r:embed="rId3"/>
          <a:srcRect l="14239" t="7996" r="28410" b="38512"/>
          <a:stretch>
            <a:fillRect/>
          </a:stretch>
        </p:blipFill>
        <p:spPr>
          <a:xfrm>
            <a:off x="8427225" y="53775"/>
            <a:ext cx="548700" cy="42206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37"/>
        <p:cNvGrpSpPr/>
        <p:nvPr/>
      </p:nvGrpSpPr>
      <p:grpSpPr>
        <a:xfrm>
          <a:off x="0" y="0"/>
          <a:ext cx="0" cy="0"/>
          <a:chOff x="0" y="0"/>
          <a:chExt cx="0" cy="0"/>
        </a:xfrm>
      </p:grpSpPr>
      <p:sp>
        <p:nvSpPr>
          <p:cNvPr id="38" name="Google Shape;38;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 name="Google Shape;39;p5"/>
          <p:cNvGrpSpPr/>
          <p:nvPr/>
        </p:nvGrpSpPr>
        <p:grpSpPr>
          <a:xfrm>
            <a:off x="830392" y="1191256"/>
            <a:ext cx="745763" cy="45826"/>
            <a:chOff x="4580561" y="2589004"/>
            <a:chExt cx="1064464" cy="25200"/>
          </a:xfrm>
        </p:grpSpPr>
        <p:sp>
          <p:nvSpPr>
            <p:cNvPr id="40" name="Google Shape;40;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 name="Google Shape;42;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3" name="Google Shape;43;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44" name="Google Shape;44;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45" name="Google Shape;45;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46" name="Google Shape;46;p5"/>
          <p:cNvPicPr preferRelativeResize="0"/>
          <p:nvPr/>
        </p:nvPicPr>
        <p:blipFill>
          <a:blip r:embed="rId2"/>
          <a:stretch>
            <a:fillRect/>
          </a:stretch>
        </p:blipFill>
        <p:spPr>
          <a:xfrm>
            <a:off x="182450" y="53775"/>
            <a:ext cx="548700" cy="393598"/>
          </a:xfrm>
          <a:prstGeom prst="rect">
            <a:avLst/>
          </a:prstGeom>
          <a:noFill/>
          <a:ln>
            <a:noFill/>
          </a:ln>
        </p:spPr>
      </p:pic>
      <p:pic>
        <p:nvPicPr>
          <p:cNvPr id="47" name="Google Shape;47;p5"/>
          <p:cNvPicPr preferRelativeResize="0"/>
          <p:nvPr/>
        </p:nvPicPr>
        <p:blipFill rotWithShape="1">
          <a:blip r:embed="rId3"/>
          <a:srcRect l="14239" t="7996" r="28410" b="38512"/>
          <a:stretch>
            <a:fillRect/>
          </a:stretch>
        </p:blipFill>
        <p:spPr>
          <a:xfrm>
            <a:off x="8427225" y="53775"/>
            <a:ext cx="548700" cy="4220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48"/>
        <p:cNvGrpSpPr/>
        <p:nvPr/>
      </p:nvGrpSpPr>
      <p:grpSpPr>
        <a:xfrm>
          <a:off x="0" y="0"/>
          <a:ext cx="0" cy="0"/>
          <a:chOff x="0" y="0"/>
          <a:chExt cx="0" cy="0"/>
        </a:xfrm>
      </p:grpSpPr>
      <p:sp>
        <p:nvSpPr>
          <p:cNvPr id="49" name="Google Shape;49;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0" name="Google Shape;50;p6"/>
          <p:cNvGrpSpPr/>
          <p:nvPr/>
        </p:nvGrpSpPr>
        <p:grpSpPr>
          <a:xfrm>
            <a:off x="830392" y="1191256"/>
            <a:ext cx="745763" cy="45826"/>
            <a:chOff x="4580561" y="2589004"/>
            <a:chExt cx="1064464" cy="25200"/>
          </a:xfrm>
        </p:grpSpPr>
        <p:sp>
          <p:nvSpPr>
            <p:cNvPr id="51" name="Google Shape;51;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 name="Google Shape;53;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4" name="Google Shape;54;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55" name="Google Shape;55;p6"/>
          <p:cNvPicPr preferRelativeResize="0"/>
          <p:nvPr/>
        </p:nvPicPr>
        <p:blipFill>
          <a:blip r:embed="rId2"/>
          <a:stretch>
            <a:fillRect/>
          </a:stretch>
        </p:blipFill>
        <p:spPr>
          <a:xfrm>
            <a:off x="182450" y="53775"/>
            <a:ext cx="548700" cy="393598"/>
          </a:xfrm>
          <a:prstGeom prst="rect">
            <a:avLst/>
          </a:prstGeom>
          <a:noFill/>
          <a:ln>
            <a:noFill/>
          </a:ln>
        </p:spPr>
      </p:pic>
      <p:pic>
        <p:nvPicPr>
          <p:cNvPr id="56" name="Google Shape;56;p6"/>
          <p:cNvPicPr preferRelativeResize="0"/>
          <p:nvPr/>
        </p:nvPicPr>
        <p:blipFill rotWithShape="1">
          <a:blip r:embed="rId3"/>
          <a:srcRect l="14239" t="7996" r="28410" b="38512"/>
          <a:stretch>
            <a:fillRect/>
          </a:stretch>
        </p:blipFill>
        <p:spPr>
          <a:xfrm>
            <a:off x="8427225" y="53775"/>
            <a:ext cx="548700" cy="42206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 name="Google Shape;59;p7"/>
          <p:cNvGrpSpPr/>
          <p:nvPr/>
        </p:nvGrpSpPr>
        <p:grpSpPr>
          <a:xfrm>
            <a:off x="830392" y="1191256"/>
            <a:ext cx="745763" cy="45826"/>
            <a:chOff x="4580561" y="2589004"/>
            <a:chExt cx="1064464" cy="25200"/>
          </a:xfrm>
        </p:grpSpPr>
        <p:sp>
          <p:nvSpPr>
            <p:cNvPr id="60" name="Google Shape;6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2" name="Google Shape;6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3" name="Google Shape;6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64" name="Google Shape;6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65" name="Google Shape;65;p7"/>
          <p:cNvPicPr preferRelativeResize="0"/>
          <p:nvPr/>
        </p:nvPicPr>
        <p:blipFill>
          <a:blip r:embed="rId2"/>
          <a:stretch>
            <a:fillRect/>
          </a:stretch>
        </p:blipFill>
        <p:spPr>
          <a:xfrm>
            <a:off x="182450" y="53775"/>
            <a:ext cx="548700" cy="393598"/>
          </a:xfrm>
          <a:prstGeom prst="rect">
            <a:avLst/>
          </a:prstGeom>
          <a:noFill/>
          <a:ln>
            <a:noFill/>
          </a:ln>
        </p:spPr>
      </p:pic>
      <p:pic>
        <p:nvPicPr>
          <p:cNvPr id="66" name="Google Shape;66;p7"/>
          <p:cNvPicPr preferRelativeResize="0"/>
          <p:nvPr/>
        </p:nvPicPr>
        <p:blipFill rotWithShape="1">
          <a:blip r:embed="rId3"/>
          <a:srcRect l="14239" t="7996" r="28410" b="38512"/>
          <a:stretch>
            <a:fillRect/>
          </a:stretch>
        </p:blipFill>
        <p:spPr>
          <a:xfrm>
            <a:off x="8427225" y="53775"/>
            <a:ext cx="548700" cy="42206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67"/>
        <p:cNvGrpSpPr/>
        <p:nvPr/>
      </p:nvGrpSpPr>
      <p:grpSpPr>
        <a:xfrm>
          <a:off x="0" y="0"/>
          <a:ext cx="0" cy="0"/>
          <a:chOff x="0" y="0"/>
          <a:chExt cx="0" cy="0"/>
        </a:xfrm>
      </p:grpSpPr>
      <p:grpSp>
        <p:nvGrpSpPr>
          <p:cNvPr id="68" name="Google Shape;68;p8"/>
          <p:cNvGrpSpPr/>
          <p:nvPr/>
        </p:nvGrpSpPr>
        <p:grpSpPr>
          <a:xfrm>
            <a:off x="830392" y="4169130"/>
            <a:ext cx="745763" cy="45826"/>
            <a:chOff x="4580561" y="2589004"/>
            <a:chExt cx="1064464" cy="25200"/>
          </a:xfrm>
        </p:grpSpPr>
        <p:sp>
          <p:nvSpPr>
            <p:cNvPr id="69" name="Google Shape;69;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 name="Google Shape;71;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2" name="Google Shape;72;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 name="Google Shape;75;p9"/>
          <p:cNvGrpSpPr/>
          <p:nvPr/>
        </p:nvGrpSpPr>
        <p:grpSpPr>
          <a:xfrm>
            <a:off x="830392" y="1191256"/>
            <a:ext cx="745763" cy="45826"/>
            <a:chOff x="4580561" y="2589004"/>
            <a:chExt cx="1064464" cy="25200"/>
          </a:xfrm>
        </p:grpSpPr>
        <p:sp>
          <p:nvSpPr>
            <p:cNvPr id="76" name="Google Shape;76;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 name="Google Shape;78;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79" name="Google Shape;79;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80" name="Google Shape;80;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81" name="Google Shape;81;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pic>
        <p:nvPicPr>
          <p:cNvPr id="82" name="Google Shape;82;p9"/>
          <p:cNvPicPr preferRelativeResize="0"/>
          <p:nvPr/>
        </p:nvPicPr>
        <p:blipFill>
          <a:blip r:embed="rId2"/>
          <a:stretch>
            <a:fillRect/>
          </a:stretch>
        </p:blipFill>
        <p:spPr>
          <a:xfrm>
            <a:off x="182450" y="53775"/>
            <a:ext cx="548700" cy="393598"/>
          </a:xfrm>
          <a:prstGeom prst="rect">
            <a:avLst/>
          </a:prstGeom>
          <a:noFill/>
          <a:ln>
            <a:noFill/>
          </a:ln>
        </p:spPr>
      </p:pic>
      <p:pic>
        <p:nvPicPr>
          <p:cNvPr id="83" name="Google Shape;83;p9"/>
          <p:cNvPicPr preferRelativeResize="0"/>
          <p:nvPr/>
        </p:nvPicPr>
        <p:blipFill rotWithShape="1">
          <a:blip r:embed="rId3"/>
          <a:srcRect l="14239" t="7996" r="28410" b="38512"/>
          <a:stretch>
            <a:fillRect/>
          </a:stretch>
        </p:blipFill>
        <p:spPr>
          <a:xfrm>
            <a:off x="8427225" y="53775"/>
            <a:ext cx="548700" cy="42206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p:txBody>
      </p:sp>
      <p:sp>
        <p:nvSpPr>
          <p:cNvPr id="86" name="Google Shape;86;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panose="020F0502020204030203"/>
              <a:buChar char="●"/>
              <a:defRPr sz="1300">
                <a:solidFill>
                  <a:schemeClr val="accent1"/>
                </a:solidFill>
                <a:latin typeface="Lato" panose="020F0502020204030203"/>
                <a:ea typeface="Lato" panose="020F0502020204030203"/>
                <a:cs typeface="Lato" panose="020F0502020204030203"/>
                <a:sym typeface="Lato" panose="020F0502020204030203"/>
              </a:defRPr>
            </a:lvl1pPr>
            <a:lvl2pPr marL="914400" lvl="1"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2pPr>
            <a:lvl3pPr marL="1371600" lvl="2"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3pPr>
            <a:lvl4pPr marL="1828800" lvl="3"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4pPr>
            <a:lvl5pPr marL="2286000" lvl="4"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5pPr>
            <a:lvl6pPr marL="2743200" lvl="5"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6pPr>
            <a:lvl7pPr marL="3200400" lvl="6"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7pPr>
            <a:lvl8pPr marL="3657600" lvl="7"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8pPr>
            <a:lvl9pPr marL="4114800" lvl="8" indent="-298450">
              <a:lnSpc>
                <a:spcPct val="115000"/>
              </a:lnSpc>
              <a:spcBef>
                <a:spcPts val="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panose="020F0502020204030203"/>
                <a:ea typeface="Lato" panose="020F0502020204030203"/>
                <a:cs typeface="Lato" panose="020F0502020204030203"/>
                <a:sym typeface="Lato" panose="020F0502020204030203"/>
              </a:defRPr>
            </a:lvl1pPr>
            <a:lvl2pPr lvl="1" algn="r">
              <a:buNone/>
              <a:defRPr sz="1000">
                <a:solidFill>
                  <a:schemeClr val="accent1"/>
                </a:solidFill>
                <a:latin typeface="Lato" panose="020F0502020204030203"/>
                <a:ea typeface="Lato" panose="020F0502020204030203"/>
                <a:cs typeface="Lato" panose="020F0502020204030203"/>
                <a:sym typeface="Lato" panose="020F0502020204030203"/>
              </a:defRPr>
            </a:lvl2pPr>
            <a:lvl3pPr lvl="2" algn="r">
              <a:buNone/>
              <a:defRPr sz="1000">
                <a:solidFill>
                  <a:schemeClr val="accent1"/>
                </a:solidFill>
                <a:latin typeface="Lato" panose="020F0502020204030203"/>
                <a:ea typeface="Lato" panose="020F0502020204030203"/>
                <a:cs typeface="Lato" panose="020F0502020204030203"/>
                <a:sym typeface="Lato" panose="020F0502020204030203"/>
              </a:defRPr>
            </a:lvl3pPr>
            <a:lvl4pPr lvl="3" algn="r">
              <a:buNone/>
              <a:defRPr sz="1000">
                <a:solidFill>
                  <a:schemeClr val="accent1"/>
                </a:solidFill>
                <a:latin typeface="Lato" panose="020F0502020204030203"/>
                <a:ea typeface="Lato" panose="020F0502020204030203"/>
                <a:cs typeface="Lato" panose="020F0502020204030203"/>
                <a:sym typeface="Lato" panose="020F0502020204030203"/>
              </a:defRPr>
            </a:lvl4pPr>
            <a:lvl5pPr lvl="4" algn="r">
              <a:buNone/>
              <a:defRPr sz="1000">
                <a:solidFill>
                  <a:schemeClr val="accent1"/>
                </a:solidFill>
                <a:latin typeface="Lato" panose="020F0502020204030203"/>
                <a:ea typeface="Lato" panose="020F0502020204030203"/>
                <a:cs typeface="Lato" panose="020F0502020204030203"/>
                <a:sym typeface="Lato" panose="020F0502020204030203"/>
              </a:defRPr>
            </a:lvl5pPr>
            <a:lvl6pPr lvl="5" algn="r">
              <a:buNone/>
              <a:defRPr sz="1000">
                <a:solidFill>
                  <a:schemeClr val="accent1"/>
                </a:solidFill>
                <a:latin typeface="Lato" panose="020F0502020204030203"/>
                <a:ea typeface="Lato" panose="020F0502020204030203"/>
                <a:cs typeface="Lato" panose="020F0502020204030203"/>
                <a:sym typeface="Lato" panose="020F0502020204030203"/>
              </a:defRPr>
            </a:lvl6pPr>
            <a:lvl7pPr lvl="6" algn="r">
              <a:buNone/>
              <a:defRPr sz="1000">
                <a:solidFill>
                  <a:schemeClr val="accent1"/>
                </a:solidFill>
                <a:latin typeface="Lato" panose="020F0502020204030203"/>
                <a:ea typeface="Lato" panose="020F0502020204030203"/>
                <a:cs typeface="Lato" panose="020F0502020204030203"/>
                <a:sym typeface="Lato" panose="020F0502020204030203"/>
              </a:defRPr>
            </a:lvl7pPr>
            <a:lvl8pPr lvl="7" algn="r">
              <a:buNone/>
              <a:defRPr sz="1000">
                <a:solidFill>
                  <a:schemeClr val="accent1"/>
                </a:solidFill>
                <a:latin typeface="Lato" panose="020F0502020204030203"/>
                <a:ea typeface="Lato" panose="020F0502020204030203"/>
                <a:cs typeface="Lato" panose="020F0502020204030203"/>
                <a:sym typeface="Lato" panose="020F0502020204030203"/>
              </a:defRPr>
            </a:lvl8pPr>
            <a:lvl9pPr lvl="8" algn="r">
              <a:buNone/>
              <a:defRPr sz="1000">
                <a:solidFill>
                  <a:schemeClr val="accen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fld>
            <a:endParaRPr lang="en-GB"/>
          </a:p>
        </p:txBody>
      </p:sp>
      <p:pic>
        <p:nvPicPr>
          <p:cNvPr id="9" name="Google Shape;9;p1"/>
          <p:cNvPicPr preferRelativeResize="0"/>
          <p:nvPr/>
        </p:nvPicPr>
        <p:blipFill>
          <a:blip r:embed="rId12"/>
          <a:stretch>
            <a:fillRect/>
          </a:stretch>
        </p:blipFill>
        <p:spPr>
          <a:xfrm>
            <a:off x="182450" y="53775"/>
            <a:ext cx="548700" cy="393598"/>
          </a:xfrm>
          <a:prstGeom prst="rect">
            <a:avLst/>
          </a:prstGeom>
          <a:noFill/>
          <a:ln>
            <a:noFill/>
          </a:ln>
        </p:spPr>
      </p:pic>
      <p:pic>
        <p:nvPicPr>
          <p:cNvPr id="10" name="Google Shape;10;p1"/>
          <p:cNvPicPr preferRelativeResize="0"/>
          <p:nvPr/>
        </p:nvPicPr>
        <p:blipFill rotWithShape="1">
          <a:blip r:embed="rId13"/>
          <a:srcRect l="14239" t="7996" r="28410" b="38512"/>
          <a:stretch>
            <a:fillRect/>
          </a:stretch>
        </p:blipFill>
        <p:spPr>
          <a:xfrm>
            <a:off x="8427225" y="53775"/>
            <a:ext cx="548700" cy="42206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19.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5" name="Text Box 4"/>
          <p:cNvSpPr txBox="1"/>
          <p:nvPr/>
        </p:nvSpPr>
        <p:spPr>
          <a:xfrm>
            <a:off x="335280" y="484505"/>
            <a:ext cx="8572500" cy="428625"/>
          </a:xfrm>
          <a:prstGeom prst="rect">
            <a:avLst/>
          </a:prstGeom>
          <a:noFill/>
        </p:spPr>
        <p:txBody>
          <a:bodyPr wrap="square" rtlCol="0" anchor="t">
            <a:noAutofit/>
          </a:bodyPr>
          <a:p>
            <a:r>
              <a:rPr sz="2220" b="1" dirty="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A digital twin is a virtual model designed to accurately reflect a physical object.</a:t>
            </a:r>
            <a:r>
              <a:rPr sz="2220" dirty="0">
                <a:sym typeface="+mn-ea"/>
              </a:rPr>
              <a:t> </a:t>
            </a:r>
            <a:endParaRPr lang="en-US" sz="2220" dirty="0">
              <a:sym typeface="+mn-ea"/>
            </a:endParaRPr>
          </a:p>
        </p:txBody>
      </p:sp>
      <p:sp>
        <p:nvSpPr>
          <p:cNvPr id="2" name="Text Box 1"/>
          <p:cNvSpPr txBox="1"/>
          <p:nvPr/>
        </p:nvSpPr>
        <p:spPr>
          <a:xfrm>
            <a:off x="1816735" y="52070"/>
            <a:ext cx="4572000" cy="432435"/>
          </a:xfrm>
          <a:prstGeom prst="rect">
            <a:avLst/>
          </a:prstGeom>
          <a:noFill/>
        </p:spPr>
        <p:txBody>
          <a:bodyPr wrap="square" rtlCol="0" anchor="t">
            <a:spAutoFit/>
          </a:bodyPr>
          <a:p>
            <a:r>
              <a:rPr lang="en-US" sz="2220" b="1" dirty="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D</a:t>
            </a:r>
            <a:r>
              <a:rPr sz="2220" b="1" dirty="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igital twin</a:t>
            </a:r>
            <a:endParaRPr lang="en-US" sz="2220" b="1" dirty="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endParaRPr>
          </a:p>
        </p:txBody>
      </p:sp>
      <p:pic>
        <p:nvPicPr>
          <p:cNvPr id="6" name="Picture 5" descr="digital twin fig 8"/>
          <p:cNvPicPr>
            <a:picLocks noChangeAspect="1"/>
          </p:cNvPicPr>
          <p:nvPr/>
        </p:nvPicPr>
        <p:blipFill>
          <a:blip r:embed="rId1"/>
          <a:stretch>
            <a:fillRect/>
          </a:stretch>
        </p:blipFill>
        <p:spPr>
          <a:xfrm>
            <a:off x="111760" y="1370965"/>
            <a:ext cx="3420745" cy="3772535"/>
          </a:xfrm>
          <a:prstGeom prst="rect">
            <a:avLst/>
          </a:prstGeom>
        </p:spPr>
      </p:pic>
      <p:pic>
        <p:nvPicPr>
          <p:cNvPr id="7" name="Picture 6" descr="digital twin fig 9"/>
          <p:cNvPicPr>
            <a:picLocks noChangeAspect="1"/>
          </p:cNvPicPr>
          <p:nvPr/>
        </p:nvPicPr>
        <p:blipFill>
          <a:blip r:embed="rId2"/>
          <a:stretch>
            <a:fillRect/>
          </a:stretch>
        </p:blipFill>
        <p:spPr>
          <a:xfrm>
            <a:off x="3583940" y="1814195"/>
            <a:ext cx="5530850" cy="27654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727545" y="2261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sym typeface="+mn-ea"/>
              </a:rPr>
              <a:t>Asset twins</a:t>
            </a:r>
            <a:endParaRPr dirty="0">
              <a:sym typeface="+mn-ea"/>
            </a:endParaRPr>
          </a:p>
        </p:txBody>
      </p:sp>
      <p:sp>
        <p:nvSpPr>
          <p:cNvPr id="2" name="Text Box 1"/>
          <p:cNvSpPr txBox="1"/>
          <p:nvPr/>
        </p:nvSpPr>
        <p:spPr>
          <a:xfrm>
            <a:off x="558800" y="942340"/>
            <a:ext cx="7599680" cy="737235"/>
          </a:xfrm>
          <a:prstGeom prst="rect">
            <a:avLst/>
          </a:prstGeom>
          <a:noFill/>
        </p:spPr>
        <p:txBody>
          <a:bodyPr wrap="square" rtlCol="0" anchor="t">
            <a:spAutoFit/>
          </a:bodyPr>
          <a:p>
            <a:endParaRPr lang="en-US"/>
          </a:p>
          <a:p>
            <a:r>
              <a:rPr dirty="0">
                <a:sym typeface="+mn-ea"/>
              </a:rPr>
              <a:t>Asset twins (product). Two or more components whose interaction is represented in the digital twin.</a:t>
            </a:r>
            <a:endParaRPr lang="en-US"/>
          </a:p>
        </p:txBody>
      </p:sp>
      <p:pic>
        <p:nvPicPr>
          <p:cNvPr id="4" name="Picture 3" descr="asset twin 1"/>
          <p:cNvPicPr>
            <a:picLocks noChangeAspect="1"/>
          </p:cNvPicPr>
          <p:nvPr/>
        </p:nvPicPr>
        <p:blipFill>
          <a:blip r:embed="rId1"/>
          <a:stretch>
            <a:fillRect/>
          </a:stretch>
        </p:blipFill>
        <p:spPr>
          <a:xfrm>
            <a:off x="1732280" y="1572895"/>
            <a:ext cx="6214110" cy="34969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727545" y="2261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dirty="0">
                <a:sym typeface="+mn-ea"/>
              </a:rPr>
              <a:t>System twins</a:t>
            </a:r>
            <a:endParaRPr dirty="0">
              <a:sym typeface="+mn-ea"/>
            </a:endParaRPr>
          </a:p>
        </p:txBody>
      </p:sp>
      <p:sp>
        <p:nvSpPr>
          <p:cNvPr id="2" name="Text Box 1"/>
          <p:cNvSpPr txBox="1"/>
          <p:nvPr/>
        </p:nvSpPr>
        <p:spPr>
          <a:xfrm>
            <a:off x="558800" y="629285"/>
            <a:ext cx="7599680" cy="521970"/>
          </a:xfrm>
          <a:prstGeom prst="rect">
            <a:avLst/>
          </a:prstGeom>
          <a:noFill/>
        </p:spPr>
        <p:txBody>
          <a:bodyPr wrap="square" rtlCol="0" anchor="t">
            <a:spAutoFit/>
          </a:bodyPr>
          <a:p>
            <a:endParaRPr lang="en-US"/>
          </a:p>
          <a:p>
            <a:r>
              <a:rPr dirty="0">
                <a:sym typeface="+mn-ea"/>
              </a:rPr>
              <a:t>System twins (unit). Assets assembled into a complete, functioning unit.</a:t>
            </a:r>
            <a:endParaRPr lang="en-US"/>
          </a:p>
        </p:txBody>
      </p:sp>
      <p:pic>
        <p:nvPicPr>
          <p:cNvPr id="3" name="Picture 2" descr="system twin 1"/>
          <p:cNvPicPr>
            <a:picLocks noChangeAspect="1"/>
          </p:cNvPicPr>
          <p:nvPr/>
        </p:nvPicPr>
        <p:blipFill>
          <a:blip r:embed="rId1"/>
          <a:stretch>
            <a:fillRect/>
          </a:stretch>
        </p:blipFill>
        <p:spPr>
          <a:xfrm>
            <a:off x="1500505" y="1151255"/>
            <a:ext cx="6997700" cy="39427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727545" y="2261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dirty="0">
                <a:sym typeface="+mn-ea"/>
              </a:rPr>
              <a:t>Process twins</a:t>
            </a:r>
            <a:endParaRPr dirty="0">
              <a:sym typeface="+mn-ea"/>
            </a:endParaRPr>
          </a:p>
        </p:txBody>
      </p:sp>
      <p:sp>
        <p:nvSpPr>
          <p:cNvPr id="2" name="Text Box 1"/>
          <p:cNvSpPr txBox="1"/>
          <p:nvPr/>
        </p:nvSpPr>
        <p:spPr>
          <a:xfrm>
            <a:off x="558800" y="382270"/>
            <a:ext cx="7599680" cy="521970"/>
          </a:xfrm>
          <a:prstGeom prst="rect">
            <a:avLst/>
          </a:prstGeom>
          <a:noFill/>
        </p:spPr>
        <p:txBody>
          <a:bodyPr wrap="square" rtlCol="0" anchor="t">
            <a:spAutoFit/>
          </a:bodyPr>
          <a:p>
            <a:endParaRPr lang="en-US"/>
          </a:p>
          <a:p>
            <a:r>
              <a:rPr dirty="0">
                <a:sym typeface="+mn-ea"/>
              </a:rPr>
              <a:t>Process twins. Systems working together to serve a larger goal.</a:t>
            </a:r>
            <a:endParaRPr lang="en-US"/>
          </a:p>
        </p:txBody>
      </p:sp>
      <p:pic>
        <p:nvPicPr>
          <p:cNvPr id="3" name="Picture 2" descr="process twin 1"/>
          <p:cNvPicPr>
            <a:picLocks noChangeAspect="1"/>
          </p:cNvPicPr>
          <p:nvPr/>
        </p:nvPicPr>
        <p:blipFill>
          <a:blip r:embed="rId1"/>
          <a:stretch>
            <a:fillRect/>
          </a:stretch>
        </p:blipFill>
        <p:spPr>
          <a:xfrm>
            <a:off x="558800" y="904240"/>
            <a:ext cx="8068310" cy="42227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630390" y="-24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dirty="0">
                <a:sym typeface="+mn-ea"/>
              </a:rPr>
              <a:t>Benefits of digital twins</a:t>
            </a:r>
            <a:br>
              <a:rPr dirty="0">
                <a:sym typeface="+mn-ea"/>
              </a:rPr>
            </a:br>
            <a:endParaRPr lang="en-GB"/>
          </a:p>
        </p:txBody>
      </p:sp>
      <p:sp>
        <p:nvSpPr>
          <p:cNvPr id="198" name="Google Shape;198;p27"/>
          <p:cNvSpPr txBox="1"/>
          <p:nvPr>
            <p:ph type="body" idx="1"/>
          </p:nvPr>
        </p:nvSpPr>
        <p:spPr>
          <a:xfrm>
            <a:off x="194310" y="534670"/>
            <a:ext cx="8865235" cy="2788285"/>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dirty="0">
                <a:sym typeface="+mn-ea"/>
              </a:rPr>
              <a:t>Because they're virtual, digital twins can reduce the cost and risk of having to work on the physical things they represent. </a:t>
            </a:r>
            <a:endParaRPr dirty="0">
              <a:sym typeface="+mn-ea"/>
            </a:endParaRPr>
          </a:p>
          <a:p>
            <a:pPr marL="457200" lvl="0" indent="-311150" algn="l" rtl="0">
              <a:spcBef>
                <a:spcPts val="0"/>
              </a:spcBef>
              <a:spcAft>
                <a:spcPts val="0"/>
              </a:spcAft>
              <a:buSzPts val="1300"/>
              <a:buChar char="●"/>
            </a:pPr>
            <a:r>
              <a:rPr dirty="0">
                <a:sym typeface="+mn-ea"/>
              </a:rPr>
              <a:t>improved operational efficiency from having more timely data and faster, more effective production;</a:t>
            </a:r>
            <a:endParaRPr dirty="0">
              <a:sym typeface="+mn-ea"/>
            </a:endParaRPr>
          </a:p>
          <a:p>
            <a:pPr marL="457200" lvl="0" indent="-311150" algn="l" rtl="0">
              <a:spcBef>
                <a:spcPts val="0"/>
              </a:spcBef>
              <a:spcAft>
                <a:spcPts val="0"/>
              </a:spcAft>
              <a:buSzPts val="1300"/>
              <a:buChar char="●"/>
            </a:pPr>
            <a:r>
              <a:rPr dirty="0">
                <a:sym typeface="+mn-ea"/>
              </a:rPr>
              <a:t>more effective and less expensive R&amp;D from replacing physical prototypes, which can be expensive and hard to modify, with virtual prototypes that are more flexible and produce more data;</a:t>
            </a:r>
            <a:endParaRPr dirty="0">
              <a:sym typeface="+mn-ea"/>
            </a:endParaRPr>
          </a:p>
          <a:p>
            <a:pPr marL="457200" lvl="0" indent="-311150" algn="l" rtl="0">
              <a:spcBef>
                <a:spcPts val="0"/>
              </a:spcBef>
              <a:spcAft>
                <a:spcPts val="0"/>
              </a:spcAft>
              <a:buSzPts val="1300"/>
              <a:buChar char="●"/>
            </a:pPr>
            <a:r>
              <a:rPr dirty="0">
                <a:sym typeface="+mn-ea"/>
              </a:rPr>
              <a:t> longer uptime for equipment because maintenance issues can be investigated in a single digital twin instead of having to shut down all the equipment to isolate a problem;</a:t>
            </a:r>
            <a:endParaRPr dirty="0">
              <a:sym typeface="+mn-ea"/>
            </a:endParaRPr>
          </a:p>
          <a:p>
            <a:pPr marL="457200" lvl="0" indent="-311150" algn="l" rtl="0">
              <a:spcBef>
                <a:spcPts val="0"/>
              </a:spcBef>
              <a:spcAft>
                <a:spcPts val="0"/>
              </a:spcAft>
              <a:buSzPts val="1300"/>
              <a:buChar char="●"/>
            </a:pPr>
            <a:r>
              <a:rPr dirty="0">
                <a:sym typeface="+mn-ea"/>
              </a:rPr>
              <a:t> </a:t>
            </a:r>
            <a:r>
              <a:rPr dirty="0">
                <a:sym typeface="+mn-ea"/>
              </a:rPr>
              <a:t>improved product end-of-life processes, such as refurbishment and recycling, thanks to more accurate information about the age and contents of a product.</a:t>
            </a:r>
            <a:r>
              <a:rPr dirty="0">
                <a:sym typeface="+mn-ea"/>
              </a:rPr>
              <a:t>    </a:t>
            </a:r>
            <a:endParaRPr lang="en-GB"/>
          </a:p>
        </p:txBody>
      </p:sp>
      <p:pic>
        <p:nvPicPr>
          <p:cNvPr id="2" name="Picture 1" descr="digital twin fig 11"/>
          <p:cNvPicPr>
            <a:picLocks noChangeAspect="1"/>
          </p:cNvPicPr>
          <p:nvPr/>
        </p:nvPicPr>
        <p:blipFill>
          <a:blip r:embed="rId1"/>
          <a:stretch>
            <a:fillRect/>
          </a:stretch>
        </p:blipFill>
        <p:spPr>
          <a:xfrm>
            <a:off x="2285365" y="2366010"/>
            <a:ext cx="5353050" cy="27774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693255" y="-24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dirty="0">
                <a:sym typeface="+mn-ea"/>
              </a:rPr>
              <a:t>Digital twin interoperability</a:t>
            </a:r>
            <a:br>
              <a:rPr dirty="0">
                <a:sym typeface="+mn-ea"/>
              </a:rPr>
            </a:br>
            <a:br>
              <a:rPr dirty="0">
                <a:sym typeface="+mn-ea"/>
              </a:rPr>
            </a:br>
            <a:endParaRPr lang="en-GB"/>
          </a:p>
        </p:txBody>
      </p:sp>
      <p:sp>
        <p:nvSpPr>
          <p:cNvPr id="198" name="Google Shape;198;p27"/>
          <p:cNvSpPr txBox="1"/>
          <p:nvPr>
            <p:ph type="body" idx="1"/>
          </p:nvPr>
        </p:nvSpPr>
        <p:spPr>
          <a:xfrm>
            <a:off x="107950" y="587375"/>
            <a:ext cx="8859520" cy="2383155"/>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dirty="0">
                <a:sym typeface="+mn-ea"/>
              </a:rPr>
              <a:t>To be useful, digital twins must work in a variety of enterprise applications.</a:t>
            </a:r>
            <a:endParaRPr dirty="0">
              <a:sym typeface="+mn-ea"/>
            </a:endParaRPr>
          </a:p>
          <a:p>
            <a:pPr marL="457200" lvl="0" indent="-311150" algn="l" rtl="0">
              <a:spcBef>
                <a:spcPts val="0"/>
              </a:spcBef>
              <a:spcAft>
                <a:spcPts val="0"/>
              </a:spcAft>
              <a:buSzPts val="1300"/>
              <a:buChar char="●"/>
            </a:pPr>
            <a:r>
              <a:rPr dirty="0">
                <a:sym typeface="+mn-ea"/>
              </a:rPr>
              <a:t>While they usually start in CAD and PLM, some digital twins are also managed in ERP and material requirements planning (MRP) software.</a:t>
            </a:r>
            <a:endParaRPr dirty="0">
              <a:sym typeface="+mn-ea"/>
            </a:endParaRPr>
          </a:p>
          <a:p>
            <a:pPr marL="457200" lvl="0" indent="-311150" algn="l" rtl="0">
              <a:spcBef>
                <a:spcPts val="0"/>
              </a:spcBef>
              <a:spcAft>
                <a:spcPts val="0"/>
              </a:spcAft>
              <a:buSzPts val="1300"/>
              <a:buChar char="●"/>
            </a:pPr>
            <a:r>
              <a:rPr dirty="0">
                <a:sym typeface="+mn-ea"/>
              </a:rPr>
              <a:t>ERP and MRP store the bill of materials (BOM), a comprehensive inventory of the materials and parts needed to make a product and typically a major contributor of digital twin data. ERP and MRP together also run many of the supply chain and production processes that go into manufacturing a product; along the way, they collect much of the data that goes into the digital twin.</a:t>
            </a:r>
            <a:endParaRPr dirty="0">
              <a:sym typeface="+mn-ea"/>
            </a:endParaRPr>
          </a:p>
          <a:p>
            <a:pPr marL="457200" lvl="0" indent="-311150" algn="l" rtl="0">
              <a:spcBef>
                <a:spcPts val="0"/>
              </a:spcBef>
              <a:spcAft>
                <a:spcPts val="0"/>
              </a:spcAft>
              <a:buSzPts val="1300"/>
              <a:buChar char="●"/>
            </a:pPr>
            <a:r>
              <a:rPr dirty="0">
                <a:sym typeface="+mn-ea"/>
              </a:rPr>
              <a:t>Another common source of digital twin data is the manufacturing execution system (MES) that many companies use to monitor, control and optimize production systems on the factory floor.</a:t>
            </a:r>
            <a:endParaRPr lang="en-GB"/>
          </a:p>
        </p:txBody>
      </p:sp>
      <p:pic>
        <p:nvPicPr>
          <p:cNvPr id="2" name="Picture 1" descr="digital twin fig 10"/>
          <p:cNvPicPr>
            <a:picLocks noChangeAspect="1"/>
          </p:cNvPicPr>
          <p:nvPr/>
        </p:nvPicPr>
        <p:blipFill>
          <a:blip r:embed="rId1"/>
          <a:stretch>
            <a:fillRect/>
          </a:stretch>
        </p:blipFill>
        <p:spPr>
          <a:xfrm>
            <a:off x="3326130" y="2852420"/>
            <a:ext cx="3271520" cy="22377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902170" y="2261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dirty="0">
                <a:sym typeface="+mn-ea"/>
              </a:rPr>
              <a:t>Challenges of digital twins</a:t>
            </a:r>
            <a:br>
              <a:rPr dirty="0">
                <a:sym typeface="+mn-ea"/>
              </a:rPr>
            </a:br>
            <a:br>
              <a:rPr dirty="0">
                <a:sym typeface="+mn-ea"/>
              </a:rPr>
            </a:br>
            <a:endParaRPr lang="en-GB"/>
          </a:p>
        </p:txBody>
      </p:sp>
      <p:sp>
        <p:nvSpPr>
          <p:cNvPr id="198" name="Google Shape;198;p27"/>
          <p:cNvSpPr txBox="1"/>
          <p:nvPr>
            <p:ph type="body" idx="1"/>
          </p:nvPr>
        </p:nvSpPr>
        <p:spPr>
          <a:xfrm>
            <a:off x="60325" y="1409065"/>
            <a:ext cx="8936990" cy="2788285"/>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dirty="0">
                <a:sym typeface="+mn-ea"/>
              </a:rPr>
              <a:t>Data management. Data cleansing is often needed to make data from a CAD model or IoT sensor usable in a digital twin. A data lake might need to be established to manage the digital twin data and perform analytics on it. Deciding who owns the data is another problem.</a:t>
            </a:r>
            <a:endParaRPr dirty="0">
              <a:sym typeface="+mn-ea"/>
            </a:endParaRPr>
          </a:p>
          <a:p>
            <a:pPr marL="457200" lvl="0" indent="-311150" algn="l" rtl="0">
              <a:spcBef>
                <a:spcPts val="0"/>
              </a:spcBef>
              <a:spcAft>
                <a:spcPts val="0"/>
              </a:spcAft>
              <a:buSzPts val="1300"/>
              <a:buChar char="●"/>
            </a:pPr>
            <a:r>
              <a:rPr dirty="0">
                <a:sym typeface="+mn-ea"/>
              </a:rPr>
              <a:t>Data security. Digital twin data is timely and mission critical, but it also travels through several networks and software applications, which makes securing it at every stage challenging.</a:t>
            </a:r>
            <a:endParaRPr dirty="0">
              <a:sym typeface="+mn-ea"/>
            </a:endParaRPr>
          </a:p>
          <a:p>
            <a:pPr marL="457200" lvl="0" indent="-311150" algn="l" rtl="0">
              <a:spcBef>
                <a:spcPts val="0"/>
              </a:spcBef>
              <a:spcAft>
                <a:spcPts val="0"/>
              </a:spcAft>
              <a:buSzPts val="1300"/>
              <a:buChar char="●"/>
            </a:pPr>
            <a:r>
              <a:rPr dirty="0">
                <a:sym typeface="+mn-ea"/>
              </a:rPr>
              <a:t>IoT development. As the preferred data source for most of the real-time and historical data about an entity or process, IoT sensors are usually a basic requirement of digital twins. Implementing IoT presents big challenges in network infrastructure and storage capacity, device and data security, and device management.</a:t>
            </a:r>
            <a:br>
              <a:rPr dirty="0">
                <a:sym typeface="+mn-ea"/>
              </a:rPr>
            </a:br>
            <a:endParaRPr lang="en-GB"/>
          </a:p>
        </p:txBody>
      </p:sp>
      <p:sp>
        <p:nvSpPr>
          <p:cNvPr id="2" name="Text Box 1"/>
          <p:cNvSpPr txBox="1"/>
          <p:nvPr/>
        </p:nvSpPr>
        <p:spPr>
          <a:xfrm>
            <a:off x="525145" y="502920"/>
            <a:ext cx="7904480" cy="829945"/>
          </a:xfrm>
          <a:prstGeom prst="rect">
            <a:avLst/>
          </a:prstGeom>
          <a:noFill/>
        </p:spPr>
        <p:txBody>
          <a:bodyPr wrap="square" rtlCol="0" anchor="t">
            <a:spAutoFit/>
          </a:bodyPr>
          <a:p>
            <a:r>
              <a:rPr sz="1600" dirty="0">
                <a:sym typeface="+mn-ea"/>
              </a:rPr>
              <a:t>Organizations looking to develop digital twins face other daunting hurdles. Here are six of the biggest digital twin challenges:</a:t>
            </a:r>
            <a:br>
              <a:rPr sz="1600" dirty="0">
                <a:sym typeface="+mn-ea"/>
              </a:rPr>
            </a:br>
            <a:endParaRPr lang="en-US" sz="1600" dirty="0">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902170" y="2261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dirty="0">
                <a:sym typeface="+mn-ea"/>
              </a:rPr>
              <a:t>Challenges of digital twins</a:t>
            </a:r>
            <a:br>
              <a:rPr dirty="0">
                <a:sym typeface="+mn-ea"/>
              </a:rPr>
            </a:br>
            <a:br>
              <a:rPr dirty="0">
                <a:sym typeface="+mn-ea"/>
              </a:rPr>
            </a:br>
            <a:endParaRPr lang="en-GB"/>
          </a:p>
        </p:txBody>
      </p:sp>
      <p:pic>
        <p:nvPicPr>
          <p:cNvPr id="2" name="Picture 1" descr="digital twin fig 12"/>
          <p:cNvPicPr>
            <a:picLocks noChangeAspect="1"/>
          </p:cNvPicPr>
          <p:nvPr/>
        </p:nvPicPr>
        <p:blipFill>
          <a:blip r:embed="rId1"/>
          <a:stretch>
            <a:fillRect/>
          </a:stretch>
        </p:blipFill>
        <p:spPr>
          <a:xfrm>
            <a:off x="1243330" y="822960"/>
            <a:ext cx="6657340" cy="39960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902170" y="2261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dirty="0">
                <a:sym typeface="+mn-ea"/>
              </a:rPr>
              <a:t>Challenges of digital twins</a:t>
            </a:r>
            <a:br>
              <a:rPr dirty="0">
                <a:sym typeface="+mn-ea"/>
              </a:rPr>
            </a:br>
            <a:br>
              <a:rPr dirty="0">
                <a:sym typeface="+mn-ea"/>
              </a:rPr>
            </a:br>
            <a:endParaRPr lang="en-GB"/>
          </a:p>
        </p:txBody>
      </p:sp>
      <p:sp>
        <p:nvSpPr>
          <p:cNvPr id="198" name="Google Shape;198;p27"/>
          <p:cNvSpPr txBox="1"/>
          <p:nvPr>
            <p:ph type="body" idx="1"/>
          </p:nvPr>
        </p:nvSpPr>
        <p:spPr>
          <a:xfrm>
            <a:off x="60325" y="1409065"/>
            <a:ext cx="8936990" cy="2788285"/>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dirty="0">
                <a:sym typeface="+mn-ea"/>
              </a:rPr>
              <a:t>System integration. Digital twins often begin life in CAD software but get more use in PLM, where they're used in post-sale services, such as performance monitoring and equipment maintenance. Numerous CAD and PLM software vendors have one-to-one integrations, but it isn't always adequate and smaller vendors may have no built-in integration.</a:t>
            </a:r>
            <a:endParaRPr dirty="0">
              <a:sym typeface="+mn-ea"/>
            </a:endParaRPr>
          </a:p>
          <a:p>
            <a:pPr marL="457200" lvl="0" indent="-311150" algn="l" rtl="0">
              <a:spcBef>
                <a:spcPts val="0"/>
              </a:spcBef>
              <a:spcAft>
                <a:spcPts val="0"/>
              </a:spcAft>
              <a:buSzPts val="1300"/>
              <a:buChar char="●"/>
            </a:pPr>
            <a:r>
              <a:rPr dirty="0">
                <a:sym typeface="+mn-ea"/>
              </a:rPr>
              <a:t>Supplier collaboration. The numerous participants in a supply chain must be willing to share information from their own production processes to ensure that the information in a digital twin is complete.</a:t>
            </a:r>
            <a:endParaRPr dirty="0">
              <a:sym typeface="+mn-ea"/>
            </a:endParaRPr>
          </a:p>
          <a:p>
            <a:pPr marL="457200" lvl="0" indent="-311150" algn="l" rtl="0">
              <a:spcBef>
                <a:spcPts val="0"/>
              </a:spcBef>
              <a:spcAft>
                <a:spcPts val="0"/>
              </a:spcAft>
              <a:buSzPts val="1300"/>
              <a:buChar char="●"/>
            </a:pPr>
            <a:r>
              <a:rPr dirty="0">
                <a:sym typeface="+mn-ea"/>
              </a:rPr>
              <a:t>Complexity. The data collected in the different software applications used by a manufacturer and its suppliers is not only voluminous, it changes often. Last-minute design changes, for example, must make it into the final version of the twin so the customer and manufacturer have the most current information.</a:t>
            </a:r>
            <a:endParaRPr lang="en-GB"/>
          </a:p>
        </p:txBody>
      </p:sp>
      <p:sp>
        <p:nvSpPr>
          <p:cNvPr id="2" name="Text Box 1"/>
          <p:cNvSpPr txBox="1"/>
          <p:nvPr/>
        </p:nvSpPr>
        <p:spPr>
          <a:xfrm>
            <a:off x="525145" y="502920"/>
            <a:ext cx="7904480" cy="829945"/>
          </a:xfrm>
          <a:prstGeom prst="rect">
            <a:avLst/>
          </a:prstGeom>
          <a:noFill/>
        </p:spPr>
        <p:txBody>
          <a:bodyPr wrap="square" rtlCol="0" anchor="t">
            <a:spAutoFit/>
          </a:bodyPr>
          <a:p>
            <a:r>
              <a:rPr sz="1600" dirty="0">
                <a:sym typeface="+mn-ea"/>
              </a:rPr>
              <a:t>Organizations looking to develop digital twins face other daunting hurdles. Here are six of the biggest digital twin challenges:</a:t>
            </a:r>
            <a:br>
              <a:rPr sz="1600" dirty="0">
                <a:sym typeface="+mn-ea"/>
              </a:rPr>
            </a:br>
            <a:endParaRPr lang="en-US" sz="1600" dirty="0">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902170" y="2261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dirty="0">
                <a:sym typeface="+mn-ea"/>
              </a:rPr>
              <a:t>Digital twin market and industries</a:t>
            </a:r>
            <a:br>
              <a:rPr dirty="0">
                <a:sym typeface="+mn-ea"/>
              </a:rPr>
            </a:br>
            <a:endParaRPr lang="en-GB"/>
          </a:p>
        </p:txBody>
      </p:sp>
      <p:sp>
        <p:nvSpPr>
          <p:cNvPr id="198" name="Google Shape;198;p27"/>
          <p:cNvSpPr txBox="1"/>
          <p:nvPr>
            <p:ph type="body" idx="1"/>
          </p:nvPr>
        </p:nvSpPr>
        <p:spPr>
          <a:xfrm>
            <a:off x="103505" y="449580"/>
            <a:ext cx="8936990" cy="2788285"/>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endParaRPr dirty="0">
              <a:sym typeface="+mn-ea"/>
            </a:endParaRPr>
          </a:p>
          <a:p>
            <a:pPr marL="457200" lvl="0" indent="-311150" algn="l" rtl="0">
              <a:spcBef>
                <a:spcPts val="0"/>
              </a:spcBef>
              <a:spcAft>
                <a:spcPts val="0"/>
              </a:spcAft>
              <a:buSzPts val="1300"/>
              <a:buChar char="●"/>
            </a:pPr>
            <a:r>
              <a:rPr dirty="0">
                <a:sym typeface="+mn-ea"/>
              </a:rPr>
              <a:t>    Physically large projects</a:t>
            </a:r>
            <a:r>
              <a:rPr lang="en-US" dirty="0">
                <a:sym typeface="+mn-ea"/>
              </a:rPr>
              <a:t>:</a:t>
            </a:r>
            <a:r>
              <a:rPr dirty="0">
                <a:sym typeface="+mn-ea"/>
              </a:rPr>
              <a:t> Buildings, bridges and other complex structures bound by strict rules of engineering. </a:t>
            </a:r>
            <a:endParaRPr dirty="0">
              <a:sym typeface="+mn-ea"/>
            </a:endParaRPr>
          </a:p>
          <a:p>
            <a:pPr marL="457200" lvl="0" indent="-311150" algn="l" rtl="0">
              <a:spcBef>
                <a:spcPts val="0"/>
              </a:spcBef>
              <a:spcAft>
                <a:spcPts val="0"/>
              </a:spcAft>
              <a:buSzPts val="1300"/>
              <a:buChar char="●"/>
            </a:pPr>
            <a:r>
              <a:rPr dirty="0">
                <a:sym typeface="+mn-ea"/>
              </a:rPr>
              <a:t>    Mechanically complex projects</a:t>
            </a:r>
            <a:r>
              <a:rPr lang="en-US" dirty="0">
                <a:sym typeface="+mn-ea"/>
              </a:rPr>
              <a:t>:</a:t>
            </a:r>
            <a:r>
              <a:rPr dirty="0">
                <a:sym typeface="+mn-ea"/>
              </a:rPr>
              <a:t> Jet turbines, automobiles and aircraft. Digital twins can help improve efficiency within complicated machinery and mammoth engines.</a:t>
            </a:r>
            <a:endParaRPr dirty="0">
              <a:sym typeface="+mn-ea"/>
            </a:endParaRPr>
          </a:p>
          <a:p>
            <a:pPr marL="457200" lvl="0" indent="-311150" algn="l" rtl="0">
              <a:spcBef>
                <a:spcPts val="0"/>
              </a:spcBef>
              <a:spcAft>
                <a:spcPts val="0"/>
              </a:spcAft>
              <a:buSzPts val="1300"/>
              <a:buChar char="●"/>
            </a:pPr>
            <a:r>
              <a:rPr dirty="0">
                <a:sym typeface="+mn-ea"/>
              </a:rPr>
              <a:t>    Power equipment</a:t>
            </a:r>
            <a:r>
              <a:rPr lang="en-US" dirty="0">
                <a:sym typeface="+mn-ea"/>
              </a:rPr>
              <a:t>:</a:t>
            </a:r>
            <a:r>
              <a:rPr dirty="0">
                <a:sym typeface="+mn-ea"/>
              </a:rPr>
              <a:t> This includes both the mechanisms for generating power and transmitting it.</a:t>
            </a:r>
            <a:endParaRPr dirty="0">
              <a:sym typeface="+mn-ea"/>
            </a:endParaRPr>
          </a:p>
          <a:p>
            <a:pPr marL="457200" lvl="0" indent="-311150" algn="l" rtl="0">
              <a:spcBef>
                <a:spcPts val="0"/>
              </a:spcBef>
              <a:spcAft>
                <a:spcPts val="0"/>
              </a:spcAft>
              <a:buSzPts val="1300"/>
              <a:buChar char="●"/>
            </a:pPr>
            <a:r>
              <a:rPr dirty="0">
                <a:sym typeface="+mn-ea"/>
              </a:rPr>
              <a:t>    Manufacturing projects</a:t>
            </a:r>
            <a:r>
              <a:rPr lang="en-US" dirty="0">
                <a:sym typeface="+mn-ea"/>
              </a:rPr>
              <a:t>:</a:t>
            </a:r>
            <a:r>
              <a:rPr dirty="0">
                <a:sym typeface="+mn-ea"/>
              </a:rPr>
              <a:t> Digital twins excel at helping streamline process efficiency, as you would find in industrial environments with co-functioning machine systems.</a:t>
            </a:r>
            <a:endParaRPr dirty="0">
              <a:sym typeface="+mn-ea"/>
            </a:endParaRPr>
          </a:p>
        </p:txBody>
      </p:sp>
      <p:pic>
        <p:nvPicPr>
          <p:cNvPr id="3" name="Picture 2" descr="digital twin fig 13"/>
          <p:cNvPicPr>
            <a:picLocks noChangeAspect="1"/>
          </p:cNvPicPr>
          <p:nvPr/>
        </p:nvPicPr>
        <p:blipFill>
          <a:blip r:embed="rId1"/>
          <a:stretch>
            <a:fillRect/>
          </a:stretch>
        </p:blipFill>
        <p:spPr>
          <a:xfrm>
            <a:off x="3756660" y="2141855"/>
            <a:ext cx="5038725" cy="29260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902170" y="2261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dirty="0">
                <a:sym typeface="+mn-ea"/>
              </a:rPr>
              <a:t>Applications of digital twins</a:t>
            </a:r>
            <a:br>
              <a:rPr dirty="0">
                <a:sym typeface="+mn-ea"/>
              </a:rPr>
            </a:br>
            <a:br>
              <a:rPr dirty="0">
                <a:sym typeface="+mn-ea"/>
              </a:rPr>
            </a:br>
            <a:endParaRPr lang="en-GB"/>
          </a:p>
        </p:txBody>
      </p:sp>
      <p:sp>
        <p:nvSpPr>
          <p:cNvPr id="198" name="Google Shape;198;p27"/>
          <p:cNvSpPr txBox="1"/>
          <p:nvPr>
            <p:ph type="body" idx="1"/>
          </p:nvPr>
        </p:nvSpPr>
        <p:spPr>
          <a:xfrm>
            <a:off x="60325" y="691515"/>
            <a:ext cx="8936990" cy="165354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dirty="0">
                <a:sym typeface="+mn-ea"/>
              </a:rPr>
              <a:t>Power-generation equipment</a:t>
            </a:r>
            <a:r>
              <a:rPr lang="en-US" dirty="0">
                <a:sym typeface="+mn-ea"/>
              </a:rPr>
              <a:t>: </a:t>
            </a:r>
            <a:r>
              <a:rPr dirty="0">
                <a:sym typeface="+mn-ea"/>
              </a:rPr>
              <a:t>Large engines—including jet engines, locomotive engines and power-generation turbines—benefit tremendously from the use of digital twins, especially for helping to establish timeframes for regularly needed maintenance.</a:t>
            </a:r>
            <a:endParaRPr dirty="0">
              <a:sym typeface="+mn-ea"/>
            </a:endParaRPr>
          </a:p>
          <a:p>
            <a:pPr marL="457200" lvl="0" indent="-311150" algn="l" rtl="0">
              <a:spcBef>
                <a:spcPts val="0"/>
              </a:spcBef>
              <a:spcAft>
                <a:spcPts val="0"/>
              </a:spcAft>
              <a:buSzPts val="1300"/>
              <a:buChar char="●"/>
            </a:pPr>
            <a:r>
              <a:rPr dirty="0">
                <a:sym typeface="+mn-ea"/>
              </a:rPr>
              <a:t>Structures and their systems</a:t>
            </a:r>
            <a:r>
              <a:rPr lang="en-US" dirty="0">
                <a:sym typeface="+mn-ea"/>
              </a:rPr>
              <a:t>: </a:t>
            </a:r>
            <a:r>
              <a:rPr dirty="0">
                <a:sym typeface="+mn-ea"/>
              </a:rPr>
              <a:t>Big physical structures, such as large buildings or offshore drilling platforms, can be improved through digital twins, particularly during their design. Also useful in designing the systems operating within those structures, such as HVAC systems.</a:t>
            </a:r>
            <a:endParaRPr dirty="0">
              <a:sym typeface="+mn-ea"/>
            </a:endParaRPr>
          </a:p>
        </p:txBody>
      </p:sp>
      <p:sp>
        <p:nvSpPr>
          <p:cNvPr id="2" name="Text Box 1"/>
          <p:cNvSpPr txBox="1"/>
          <p:nvPr/>
        </p:nvSpPr>
        <p:spPr>
          <a:xfrm>
            <a:off x="525145" y="502920"/>
            <a:ext cx="7904480" cy="583565"/>
          </a:xfrm>
          <a:prstGeom prst="rect">
            <a:avLst/>
          </a:prstGeom>
          <a:noFill/>
        </p:spPr>
        <p:txBody>
          <a:bodyPr wrap="square" rtlCol="0" anchor="t">
            <a:spAutoFit/>
          </a:bodyPr>
          <a:p>
            <a:r>
              <a:rPr sz="1600" dirty="0">
                <a:sym typeface="+mn-ea"/>
              </a:rPr>
              <a:t>Digital twins are already extensively used in the following applications:</a:t>
            </a:r>
            <a:br>
              <a:rPr sz="1600" dirty="0">
                <a:sym typeface="+mn-ea"/>
              </a:rPr>
            </a:br>
            <a:endParaRPr lang="en-US" sz="1600" dirty="0">
              <a:sym typeface="+mn-ea"/>
            </a:endParaRPr>
          </a:p>
        </p:txBody>
      </p:sp>
      <p:pic>
        <p:nvPicPr>
          <p:cNvPr id="4" name="Picture 3" descr="digital twin fig 14"/>
          <p:cNvPicPr>
            <a:picLocks noChangeAspect="1"/>
          </p:cNvPicPr>
          <p:nvPr/>
        </p:nvPicPr>
        <p:blipFill>
          <a:blip r:embed="rId1"/>
          <a:stretch>
            <a:fillRect/>
          </a:stretch>
        </p:blipFill>
        <p:spPr>
          <a:xfrm>
            <a:off x="60325" y="2289175"/>
            <a:ext cx="5586730" cy="2800350"/>
          </a:xfrm>
          <a:prstGeom prst="rect">
            <a:avLst/>
          </a:prstGeom>
        </p:spPr>
      </p:pic>
      <p:pic>
        <p:nvPicPr>
          <p:cNvPr id="3" name="Picture 2" descr="edicao-digital-twin-offshore-1"/>
          <p:cNvPicPr>
            <a:picLocks noChangeAspect="1"/>
          </p:cNvPicPr>
          <p:nvPr/>
        </p:nvPicPr>
        <p:blipFill>
          <a:blip r:embed="rId2"/>
          <a:stretch>
            <a:fillRect/>
          </a:stretch>
        </p:blipFill>
        <p:spPr>
          <a:xfrm>
            <a:off x="5752465" y="2856230"/>
            <a:ext cx="3190875" cy="21145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67310" y="551815"/>
            <a:ext cx="4306570" cy="316801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220" dirty="0">
                <a:sym typeface="+mn-ea"/>
              </a:rPr>
              <a:t>An</a:t>
            </a:r>
            <a:r>
              <a:rPr sz="2220" dirty="0">
                <a:sym typeface="+mn-ea"/>
              </a:rPr>
              <a:t> example</a:t>
            </a:r>
            <a:r>
              <a:rPr lang="en-US" sz="2220" dirty="0">
                <a:sym typeface="+mn-ea"/>
              </a:rPr>
              <a:t> of digital twin</a:t>
            </a:r>
            <a:r>
              <a:rPr sz="2220" dirty="0">
                <a:sym typeface="+mn-ea"/>
              </a:rPr>
              <a:t>, a wind turbine—is outfitted with various sensors related to vital areas of f</a:t>
            </a:r>
            <a:r>
              <a:rPr lang="en-US" sz="2220" dirty="0">
                <a:sym typeface="+mn-ea"/>
              </a:rPr>
              <a:t>u</a:t>
            </a:r>
            <a:r>
              <a:rPr sz="2220" dirty="0">
                <a:sym typeface="+mn-ea"/>
              </a:rPr>
              <a:t>nctionality. </a:t>
            </a:r>
            <a:br>
              <a:rPr sz="2220" dirty="0">
                <a:sym typeface="+mn-ea"/>
              </a:rPr>
            </a:br>
            <a:br>
              <a:rPr sz="2220" dirty="0">
                <a:sym typeface="+mn-ea"/>
              </a:rPr>
            </a:br>
            <a:r>
              <a:rPr sz="2220" dirty="0">
                <a:sym typeface="+mn-ea"/>
              </a:rPr>
              <a:t>These sensors produce data about different aspects of the physical object’s performance, such as energy output, temperature, weather conditions and more. </a:t>
            </a:r>
            <a:endParaRPr lang="en-GB"/>
          </a:p>
        </p:txBody>
      </p:sp>
      <p:pic>
        <p:nvPicPr>
          <p:cNvPr id="3" name="Picture 2" descr="digital-twin fig 1"/>
          <p:cNvPicPr>
            <a:picLocks noChangeAspect="1"/>
          </p:cNvPicPr>
          <p:nvPr/>
        </p:nvPicPr>
        <p:blipFill>
          <a:blip r:embed="rId1"/>
          <a:stretch>
            <a:fillRect/>
          </a:stretch>
        </p:blipFill>
        <p:spPr>
          <a:xfrm>
            <a:off x="4444365" y="1297305"/>
            <a:ext cx="4598670" cy="2919095"/>
          </a:xfrm>
          <a:prstGeom prst="rect">
            <a:avLst/>
          </a:prstGeom>
        </p:spPr>
      </p:pic>
      <p:sp>
        <p:nvSpPr>
          <p:cNvPr id="4" name="Text Box 3"/>
          <p:cNvSpPr txBox="1"/>
          <p:nvPr/>
        </p:nvSpPr>
        <p:spPr>
          <a:xfrm>
            <a:off x="130175" y="3898900"/>
            <a:ext cx="4572000" cy="1114425"/>
          </a:xfrm>
          <a:prstGeom prst="rect">
            <a:avLst/>
          </a:prstGeom>
          <a:noFill/>
        </p:spPr>
        <p:txBody>
          <a:bodyPr wrap="square" rtlCol="0" anchor="t">
            <a:spAutoFit/>
          </a:bodyPr>
          <a:p>
            <a:pPr marL="0" lvl="0" indent="0" algn="l" rtl="0">
              <a:spcBef>
                <a:spcPts val="0"/>
              </a:spcBef>
              <a:spcAft>
                <a:spcPts val="0"/>
              </a:spcAft>
              <a:buNone/>
            </a:pPr>
            <a:r>
              <a:rPr sz="2220" dirty="0">
                <a:sym typeface="+mn-ea"/>
              </a:rPr>
              <a:t>This data is then relayed to a processing system and applied to the digital copy</a:t>
            </a:r>
            <a:r>
              <a:rPr dirty="0">
                <a:sym typeface="+mn-ea"/>
              </a:rPr>
              <a:t>.</a:t>
            </a:r>
            <a:endParaRPr lang="en-US" dirty="0">
              <a:sym typeface="+mn-ea"/>
            </a:endParaRPr>
          </a:p>
        </p:txBody>
      </p:sp>
      <p:sp>
        <p:nvSpPr>
          <p:cNvPr id="2" name="Text Box 1"/>
          <p:cNvSpPr txBox="1"/>
          <p:nvPr/>
        </p:nvSpPr>
        <p:spPr>
          <a:xfrm>
            <a:off x="1816735" y="52070"/>
            <a:ext cx="4572000" cy="432435"/>
          </a:xfrm>
          <a:prstGeom prst="rect">
            <a:avLst/>
          </a:prstGeom>
          <a:noFill/>
        </p:spPr>
        <p:txBody>
          <a:bodyPr wrap="square" rtlCol="0" anchor="t">
            <a:spAutoFit/>
          </a:bodyPr>
          <a:p>
            <a:r>
              <a:rPr lang="en-US" sz="2220" b="1" dirty="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D</a:t>
            </a:r>
            <a:r>
              <a:rPr sz="2220" b="1" dirty="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rPr>
              <a:t>igital twin</a:t>
            </a:r>
            <a:endParaRPr lang="en-US" sz="2220" b="1" dirty="0">
              <a:gradFill>
                <a:gsLst>
                  <a:gs pos="0">
                    <a:srgbClr val="012D86"/>
                  </a:gs>
                  <a:gs pos="100000">
                    <a:srgbClr val="0E2557"/>
                  </a:gs>
                </a:gsLst>
                <a:lin scaled="0"/>
              </a:gradFill>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902170" y="2261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dirty="0">
                <a:sym typeface="+mn-ea"/>
              </a:rPr>
              <a:t>Applications of digital twins</a:t>
            </a:r>
            <a:br>
              <a:rPr dirty="0">
                <a:sym typeface="+mn-ea"/>
              </a:rPr>
            </a:br>
            <a:br>
              <a:rPr dirty="0">
                <a:sym typeface="+mn-ea"/>
              </a:rPr>
            </a:br>
            <a:endParaRPr lang="en-GB"/>
          </a:p>
        </p:txBody>
      </p:sp>
      <p:sp>
        <p:nvSpPr>
          <p:cNvPr id="198" name="Google Shape;198;p27"/>
          <p:cNvSpPr txBox="1"/>
          <p:nvPr>
            <p:ph type="body" idx="1"/>
          </p:nvPr>
        </p:nvSpPr>
        <p:spPr>
          <a:xfrm>
            <a:off x="60325" y="691515"/>
            <a:ext cx="8936990" cy="165354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dirty="0">
                <a:sym typeface="+mn-ea"/>
              </a:rPr>
              <a:t>Manufacturing operations</a:t>
            </a:r>
            <a:r>
              <a:rPr lang="en-US" dirty="0">
                <a:sym typeface="+mn-ea"/>
              </a:rPr>
              <a:t>: </a:t>
            </a:r>
            <a:r>
              <a:rPr dirty="0">
                <a:sym typeface="+mn-ea"/>
              </a:rPr>
              <a:t>Since digital twins are meant to mirror a product’s entire lifecycle, it’s not surprising that digital twins have become ubiquitous in all stages of manufacturing, guiding products from design to finished product, and all steps in between.</a:t>
            </a:r>
            <a:endParaRPr dirty="0">
              <a:sym typeface="+mn-ea"/>
            </a:endParaRPr>
          </a:p>
          <a:p>
            <a:pPr marL="457200" lvl="0" indent="-311150" algn="l" rtl="0">
              <a:spcBef>
                <a:spcPts val="0"/>
              </a:spcBef>
              <a:spcAft>
                <a:spcPts val="0"/>
              </a:spcAft>
              <a:buSzPts val="1300"/>
              <a:buChar char="●"/>
            </a:pPr>
            <a:r>
              <a:rPr dirty="0">
                <a:sym typeface="+mn-ea"/>
              </a:rPr>
              <a:t>Healthcare services</a:t>
            </a:r>
            <a:r>
              <a:rPr lang="en-US" dirty="0">
                <a:sym typeface="+mn-ea"/>
              </a:rPr>
              <a:t>: </a:t>
            </a:r>
            <a:r>
              <a:rPr dirty="0">
                <a:sym typeface="+mn-ea"/>
              </a:rPr>
              <a:t>Just as products can be profiled through the use of digital twins, so can patients receiving healthcare services. The same type system of sensor-generated data can be used to track a variety of health indicators and generate key insights.</a:t>
            </a:r>
            <a:endParaRPr dirty="0">
              <a:sym typeface="+mn-ea"/>
            </a:endParaRPr>
          </a:p>
        </p:txBody>
      </p:sp>
      <p:sp>
        <p:nvSpPr>
          <p:cNvPr id="2" name="Text Box 1"/>
          <p:cNvSpPr txBox="1"/>
          <p:nvPr/>
        </p:nvSpPr>
        <p:spPr>
          <a:xfrm>
            <a:off x="525145" y="502920"/>
            <a:ext cx="7904480" cy="583565"/>
          </a:xfrm>
          <a:prstGeom prst="rect">
            <a:avLst/>
          </a:prstGeom>
          <a:noFill/>
        </p:spPr>
        <p:txBody>
          <a:bodyPr wrap="square" rtlCol="0" anchor="t">
            <a:spAutoFit/>
          </a:bodyPr>
          <a:p>
            <a:r>
              <a:rPr sz="1600" dirty="0">
                <a:sym typeface="+mn-ea"/>
              </a:rPr>
              <a:t>Digital twins are already extensively used in the following applications:</a:t>
            </a:r>
            <a:br>
              <a:rPr sz="1600" dirty="0">
                <a:sym typeface="+mn-ea"/>
              </a:rPr>
            </a:br>
            <a:endParaRPr lang="en-US" sz="1600" dirty="0">
              <a:sym typeface="+mn-ea"/>
            </a:endParaRPr>
          </a:p>
        </p:txBody>
      </p:sp>
      <p:pic>
        <p:nvPicPr>
          <p:cNvPr id="6" name="Picture 5" descr="digital twin fig 17"/>
          <p:cNvPicPr>
            <a:picLocks noChangeAspect="1"/>
          </p:cNvPicPr>
          <p:nvPr/>
        </p:nvPicPr>
        <p:blipFill>
          <a:blip r:embed="rId1"/>
          <a:stretch>
            <a:fillRect/>
          </a:stretch>
        </p:blipFill>
        <p:spPr>
          <a:xfrm>
            <a:off x="60325" y="2282190"/>
            <a:ext cx="3975100" cy="2650490"/>
          </a:xfrm>
          <a:prstGeom prst="rect">
            <a:avLst/>
          </a:prstGeom>
        </p:spPr>
      </p:pic>
      <p:pic>
        <p:nvPicPr>
          <p:cNvPr id="8" name="Picture 7" descr="digital twin fig 18"/>
          <p:cNvPicPr>
            <a:picLocks noChangeAspect="1"/>
          </p:cNvPicPr>
          <p:nvPr/>
        </p:nvPicPr>
        <p:blipFill>
          <a:blip r:embed="rId2"/>
          <a:stretch>
            <a:fillRect/>
          </a:stretch>
        </p:blipFill>
        <p:spPr>
          <a:xfrm>
            <a:off x="4518025" y="2016125"/>
            <a:ext cx="4544060" cy="27266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902170" y="2261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dirty="0">
                <a:sym typeface="+mn-ea"/>
              </a:rPr>
              <a:t>Applications of digital twins</a:t>
            </a:r>
            <a:br>
              <a:rPr dirty="0">
                <a:sym typeface="+mn-ea"/>
              </a:rPr>
            </a:br>
            <a:br>
              <a:rPr dirty="0">
                <a:sym typeface="+mn-ea"/>
              </a:rPr>
            </a:br>
            <a:endParaRPr lang="en-GB"/>
          </a:p>
        </p:txBody>
      </p:sp>
      <p:sp>
        <p:nvSpPr>
          <p:cNvPr id="198" name="Google Shape;198;p27"/>
          <p:cNvSpPr txBox="1"/>
          <p:nvPr>
            <p:ph type="body" idx="1"/>
          </p:nvPr>
        </p:nvSpPr>
        <p:spPr>
          <a:xfrm>
            <a:off x="60325" y="691515"/>
            <a:ext cx="8936990" cy="165354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dirty="0">
                <a:sym typeface="+mn-ea"/>
              </a:rPr>
              <a:t>Automotive industry</a:t>
            </a:r>
            <a:r>
              <a:rPr lang="en-US" dirty="0">
                <a:sym typeface="+mn-ea"/>
              </a:rPr>
              <a:t>: </a:t>
            </a:r>
            <a:r>
              <a:rPr dirty="0">
                <a:sym typeface="+mn-ea"/>
              </a:rPr>
              <a:t>Cars represent many types of complex, co-functioning systems, and digital twins are used extensively in auto design, both to improve vehicle performance and increase the efficiency surrounding their production.</a:t>
            </a:r>
            <a:endParaRPr dirty="0">
              <a:sym typeface="+mn-ea"/>
            </a:endParaRPr>
          </a:p>
          <a:p>
            <a:pPr marL="457200" lvl="0" indent="-311150" algn="l" rtl="0">
              <a:spcBef>
                <a:spcPts val="0"/>
              </a:spcBef>
              <a:spcAft>
                <a:spcPts val="0"/>
              </a:spcAft>
              <a:buSzPts val="1300"/>
              <a:buChar char="●"/>
            </a:pPr>
            <a:r>
              <a:rPr dirty="0">
                <a:sym typeface="+mn-ea"/>
              </a:rPr>
              <a:t>Urban planning</a:t>
            </a:r>
            <a:r>
              <a:rPr lang="en-US" dirty="0">
                <a:sym typeface="+mn-ea"/>
              </a:rPr>
              <a:t>: </a:t>
            </a:r>
            <a:r>
              <a:rPr dirty="0">
                <a:sym typeface="+mn-ea"/>
              </a:rPr>
              <a:t>Civil engineers and others involved in urban planning activities are aided significantly by the use of digital twins, which can show 3D and 4D spatial data in real time and also incorporate augmented reality systems into built environments.</a:t>
            </a:r>
            <a:endParaRPr dirty="0">
              <a:sym typeface="+mn-ea"/>
            </a:endParaRPr>
          </a:p>
        </p:txBody>
      </p:sp>
      <p:sp>
        <p:nvSpPr>
          <p:cNvPr id="2" name="Text Box 1"/>
          <p:cNvSpPr txBox="1"/>
          <p:nvPr/>
        </p:nvSpPr>
        <p:spPr>
          <a:xfrm>
            <a:off x="525145" y="502920"/>
            <a:ext cx="7904480" cy="583565"/>
          </a:xfrm>
          <a:prstGeom prst="rect">
            <a:avLst/>
          </a:prstGeom>
          <a:noFill/>
        </p:spPr>
        <p:txBody>
          <a:bodyPr wrap="square" rtlCol="0" anchor="t">
            <a:spAutoFit/>
          </a:bodyPr>
          <a:p>
            <a:r>
              <a:rPr sz="1600" dirty="0">
                <a:sym typeface="+mn-ea"/>
              </a:rPr>
              <a:t>Digital twins are already extensively used in the following applications:</a:t>
            </a:r>
            <a:br>
              <a:rPr sz="1600" dirty="0">
                <a:sym typeface="+mn-ea"/>
              </a:rPr>
            </a:br>
            <a:endParaRPr lang="en-US" sz="1600" dirty="0">
              <a:sym typeface="+mn-ea"/>
            </a:endParaRPr>
          </a:p>
        </p:txBody>
      </p:sp>
      <p:pic>
        <p:nvPicPr>
          <p:cNvPr id="3" name="Picture 2" descr="digital twin 19"/>
          <p:cNvPicPr>
            <a:picLocks noChangeAspect="1"/>
          </p:cNvPicPr>
          <p:nvPr/>
        </p:nvPicPr>
        <p:blipFill>
          <a:blip r:embed="rId1"/>
          <a:stretch>
            <a:fillRect/>
          </a:stretch>
        </p:blipFill>
        <p:spPr>
          <a:xfrm>
            <a:off x="1526540" y="2388235"/>
            <a:ext cx="5609590" cy="27552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902170" y="2261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dirty="0">
                <a:sym typeface="+mn-ea"/>
              </a:rPr>
              <a:t>Applications of digital twins</a:t>
            </a:r>
            <a:br>
              <a:rPr dirty="0">
                <a:sym typeface="+mn-ea"/>
              </a:rPr>
            </a:br>
            <a:br>
              <a:rPr dirty="0">
                <a:sym typeface="+mn-ea"/>
              </a:rPr>
            </a:br>
            <a:endParaRPr lang="en-GB"/>
          </a:p>
        </p:txBody>
      </p:sp>
      <p:sp>
        <p:nvSpPr>
          <p:cNvPr id="198" name="Google Shape;198;p27"/>
          <p:cNvSpPr txBox="1"/>
          <p:nvPr>
            <p:ph type="body" idx="1"/>
          </p:nvPr>
        </p:nvSpPr>
        <p:spPr>
          <a:xfrm>
            <a:off x="60325" y="691515"/>
            <a:ext cx="8936990" cy="165354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dirty="0">
                <a:sym typeface="+mn-ea"/>
              </a:rPr>
              <a:t>Urban planning</a:t>
            </a:r>
            <a:r>
              <a:rPr lang="en-US" dirty="0">
                <a:sym typeface="+mn-ea"/>
              </a:rPr>
              <a:t>: </a:t>
            </a:r>
            <a:r>
              <a:rPr dirty="0">
                <a:sym typeface="+mn-ea"/>
              </a:rPr>
              <a:t>Civil engineers and others involved in urban planning activities are aided significantly by the use of digital twins, which can show 3D and 4D spatial data in real time and also incorporate augmented reality systems into built environments.</a:t>
            </a:r>
            <a:endParaRPr dirty="0">
              <a:sym typeface="+mn-ea"/>
            </a:endParaRPr>
          </a:p>
        </p:txBody>
      </p:sp>
      <p:sp>
        <p:nvSpPr>
          <p:cNvPr id="2" name="Text Box 1"/>
          <p:cNvSpPr txBox="1"/>
          <p:nvPr/>
        </p:nvSpPr>
        <p:spPr>
          <a:xfrm>
            <a:off x="525145" y="502920"/>
            <a:ext cx="7904480" cy="583565"/>
          </a:xfrm>
          <a:prstGeom prst="rect">
            <a:avLst/>
          </a:prstGeom>
          <a:noFill/>
        </p:spPr>
        <p:txBody>
          <a:bodyPr wrap="square" rtlCol="0" anchor="t">
            <a:spAutoFit/>
          </a:bodyPr>
          <a:p>
            <a:r>
              <a:rPr sz="1600" dirty="0">
                <a:sym typeface="+mn-ea"/>
              </a:rPr>
              <a:t>Digital twins are already extensively used in the following applications:</a:t>
            </a:r>
            <a:br>
              <a:rPr sz="1600" dirty="0">
                <a:sym typeface="+mn-ea"/>
              </a:rPr>
            </a:br>
            <a:endParaRPr lang="en-US" sz="1600" dirty="0">
              <a:sym typeface="+mn-ea"/>
            </a:endParaRPr>
          </a:p>
        </p:txBody>
      </p:sp>
      <p:pic>
        <p:nvPicPr>
          <p:cNvPr id="3" name="Picture 2" descr="sustainability-14-06263-g001"/>
          <p:cNvPicPr>
            <a:picLocks noChangeAspect="1"/>
          </p:cNvPicPr>
          <p:nvPr/>
        </p:nvPicPr>
        <p:blipFill>
          <a:blip r:embed="rId1"/>
          <a:stretch>
            <a:fillRect/>
          </a:stretch>
        </p:blipFill>
        <p:spPr>
          <a:xfrm>
            <a:off x="1662430" y="1557020"/>
            <a:ext cx="6168390" cy="349313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902170" y="2261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dirty="0">
                <a:sym typeface="+mn-ea"/>
              </a:rPr>
              <a:t>The future of digital twin </a:t>
            </a:r>
            <a:br>
              <a:rPr dirty="0">
                <a:sym typeface="+mn-ea"/>
              </a:rPr>
            </a:br>
            <a:br>
              <a:rPr dirty="0">
                <a:sym typeface="+mn-ea"/>
              </a:rPr>
            </a:br>
            <a:endParaRPr lang="en-GB"/>
          </a:p>
        </p:txBody>
      </p:sp>
      <p:sp>
        <p:nvSpPr>
          <p:cNvPr id="198" name="Google Shape;198;p27"/>
          <p:cNvSpPr txBox="1"/>
          <p:nvPr>
            <p:ph type="body" idx="1"/>
          </p:nvPr>
        </p:nvSpPr>
        <p:spPr>
          <a:xfrm>
            <a:off x="60325" y="691515"/>
            <a:ext cx="8936990" cy="1653540"/>
          </a:xfrm>
          <a:prstGeom prst="rect">
            <a:avLst/>
          </a:prstGeom>
        </p:spPr>
        <p:txBody>
          <a:bodyPr spcFirstLastPara="1" wrap="square" lIns="91425" tIns="91425" rIns="91425" bIns="91425" anchor="t" anchorCtr="0">
            <a:normAutofit/>
          </a:bodyPr>
          <a:lstStyle/>
          <a:p>
            <a:pPr marL="146050" lvl="0" indent="0" algn="l" rtl="0">
              <a:spcBef>
                <a:spcPts val="0"/>
              </a:spcBef>
              <a:spcAft>
                <a:spcPts val="0"/>
              </a:spcAft>
              <a:buSzPts val="1300"/>
              <a:buNone/>
            </a:pPr>
            <a:r>
              <a:rPr sz="1600" dirty="0">
                <a:sym typeface="+mn-ea"/>
              </a:rPr>
              <a:t>The future of digital twins is nearly limitless, due to the fact that increasing amounts of cognitive power are constantly being devoted to their use. So digital twins are constantly learning new skills and capabilities, which means they can continue to generate the insights needed to make products better and processes more efficient.</a:t>
            </a:r>
            <a:endParaRPr sz="1600" dirty="0">
              <a:sym typeface="+mn-ea"/>
            </a:endParaRPr>
          </a:p>
        </p:txBody>
      </p:sp>
      <p:pic>
        <p:nvPicPr>
          <p:cNvPr id="2" name="Picture 1" descr="digital twin fig 20"/>
          <p:cNvPicPr>
            <a:picLocks noChangeAspect="1"/>
          </p:cNvPicPr>
          <p:nvPr/>
        </p:nvPicPr>
        <p:blipFill>
          <a:blip r:embed="rId1"/>
          <a:stretch>
            <a:fillRect/>
          </a:stretch>
        </p:blipFill>
        <p:spPr>
          <a:xfrm>
            <a:off x="1262380" y="1965960"/>
            <a:ext cx="6753225" cy="30556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62230" y="558165"/>
            <a:ext cx="7688580" cy="114363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sz="2220" dirty="0">
                <a:sym typeface="+mn-ea"/>
              </a:rPr>
              <a:t>A digital twin </a:t>
            </a:r>
            <a:r>
              <a:rPr lang="en-US" sz="2220" dirty="0">
                <a:sym typeface="+mn-ea"/>
              </a:rPr>
              <a:t>can also be defined as </a:t>
            </a:r>
            <a:r>
              <a:rPr sz="2220" dirty="0">
                <a:sym typeface="+mn-ea"/>
              </a:rPr>
              <a:t>a virtual representation of a real-world entity or process.</a:t>
            </a:r>
            <a:br>
              <a:rPr sz="2220" dirty="0">
                <a:sym typeface="+mn-ea"/>
              </a:rPr>
            </a:br>
            <a:r>
              <a:rPr sz="2220" dirty="0">
                <a:sym typeface="+mn-ea"/>
              </a:rPr>
              <a:t>It is composed of the following three elements:</a:t>
            </a:r>
            <a:br>
              <a:rPr dirty="0">
                <a:sym typeface="+mn-ea"/>
              </a:rPr>
            </a:br>
            <a:endParaRPr lang="en-GB"/>
          </a:p>
        </p:txBody>
      </p:sp>
      <p:sp>
        <p:nvSpPr>
          <p:cNvPr id="198" name="Google Shape;198;p27"/>
          <p:cNvSpPr txBox="1"/>
          <p:nvPr>
            <p:ph type="body" idx="1"/>
          </p:nvPr>
        </p:nvSpPr>
        <p:spPr>
          <a:xfrm>
            <a:off x="62230" y="1758315"/>
            <a:ext cx="3942080" cy="1167130"/>
          </a:xfrm>
          <a:prstGeom prst="rect">
            <a:avLst/>
          </a:prstGeom>
        </p:spPr>
        <p:txBody>
          <a:bodyPr spcFirstLastPara="1" wrap="square" lIns="91425" tIns="91425" rIns="91425" bIns="91425" anchor="t" anchorCtr="0">
            <a:normAutofit fontScale="25000"/>
          </a:bodyPr>
          <a:lstStyle/>
          <a:p>
            <a:pPr marL="457200" lvl="0" indent="-311150" algn="l" rtl="0">
              <a:spcBef>
                <a:spcPts val="0"/>
              </a:spcBef>
              <a:spcAft>
                <a:spcPts val="0"/>
              </a:spcAft>
              <a:buSzPts val="1300"/>
              <a:buChar char="●"/>
            </a:pPr>
            <a:r>
              <a:rPr sz="5600" dirty="0">
                <a:sym typeface="+mn-ea"/>
              </a:rPr>
              <a:t>a physical entity in real space;</a:t>
            </a:r>
            <a:endParaRPr sz="5600" dirty="0">
              <a:sym typeface="+mn-ea"/>
            </a:endParaRPr>
          </a:p>
          <a:p>
            <a:pPr marL="457200" lvl="0" indent="-311150" algn="l" rtl="0">
              <a:spcBef>
                <a:spcPts val="0"/>
              </a:spcBef>
              <a:spcAft>
                <a:spcPts val="0"/>
              </a:spcAft>
              <a:buSzPts val="1300"/>
              <a:buChar char="●"/>
            </a:pPr>
            <a:r>
              <a:rPr sz="5600" dirty="0">
                <a:sym typeface="+mn-ea"/>
              </a:rPr>
              <a:t>the digital twin in software form; and</a:t>
            </a:r>
            <a:endParaRPr sz="5600" dirty="0">
              <a:sym typeface="+mn-ea"/>
            </a:endParaRPr>
          </a:p>
          <a:p>
            <a:pPr marL="457200" lvl="0" indent="-311150" algn="l" rtl="0">
              <a:spcBef>
                <a:spcPts val="0"/>
              </a:spcBef>
              <a:spcAft>
                <a:spcPts val="0"/>
              </a:spcAft>
              <a:buSzPts val="1300"/>
              <a:buChar char="●"/>
            </a:pPr>
            <a:r>
              <a:rPr sz="5600" dirty="0">
                <a:sym typeface="+mn-ea"/>
              </a:rPr>
              <a:t>data that links the first two elements together.</a:t>
            </a:r>
            <a:br>
              <a:rPr dirty="0">
                <a:sym typeface="+mn-ea"/>
              </a:rPr>
            </a:br>
            <a:endParaRPr lang="en-GB"/>
          </a:p>
        </p:txBody>
      </p:sp>
      <p:pic>
        <p:nvPicPr>
          <p:cNvPr id="4" name="Picture 3" descr="the_three_elements_of_a_digital_twin-f"/>
          <p:cNvPicPr>
            <a:picLocks noChangeAspect="1"/>
          </p:cNvPicPr>
          <p:nvPr/>
        </p:nvPicPr>
        <p:blipFill>
          <a:blip r:embed="rId1"/>
          <a:stretch>
            <a:fillRect/>
          </a:stretch>
        </p:blipFill>
        <p:spPr>
          <a:xfrm>
            <a:off x="3517265" y="1570355"/>
            <a:ext cx="5588635" cy="32988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630390" y="55792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en-IN" dirty="0">
                <a:sym typeface="+mn-ea"/>
              </a:rPr>
              <a:t>Difference between </a:t>
            </a:r>
            <a:r>
              <a:rPr lang="en-IN" altLang="en-US" dirty="0">
                <a:sym typeface="+mn-ea"/>
              </a:rPr>
              <a:t>digital twin </a:t>
            </a:r>
            <a:r>
              <a:rPr lang="en-US" altLang="en-IN" dirty="0">
                <a:sym typeface="+mn-ea"/>
              </a:rPr>
              <a:t>and simulations</a:t>
            </a:r>
            <a:endParaRPr lang="en-GB"/>
          </a:p>
        </p:txBody>
      </p:sp>
      <p:sp>
        <p:nvSpPr>
          <p:cNvPr id="198" name="Google Shape;198;p27"/>
          <p:cNvSpPr txBox="1"/>
          <p:nvPr>
            <p:ph type="body" idx="1"/>
          </p:nvPr>
        </p:nvSpPr>
        <p:spPr>
          <a:xfrm>
            <a:off x="630555" y="1338580"/>
            <a:ext cx="7688580" cy="3429635"/>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dirty="0">
                <a:sym typeface="+mn-ea"/>
              </a:rPr>
              <a:t>Although simulations and digital twins both utilize digital models to replicate a system’s various processes, a digital twin is actually a virtual environment, which makes it considerably richer for study.</a:t>
            </a:r>
            <a:endParaRPr dirty="0">
              <a:sym typeface="+mn-ea"/>
            </a:endParaRPr>
          </a:p>
          <a:p>
            <a:pPr marL="457200" lvl="0" indent="-311150" algn="l" rtl="0">
              <a:spcBef>
                <a:spcPts val="0"/>
              </a:spcBef>
              <a:spcAft>
                <a:spcPts val="0"/>
              </a:spcAft>
              <a:buSzPts val="1300"/>
              <a:buChar char="●"/>
            </a:pPr>
            <a:r>
              <a:rPr dirty="0">
                <a:sym typeface="+mn-ea"/>
              </a:rPr>
              <a:t>The difference between digital twin and simulation is largely a matter of scale: While a simulation typically studies one particular process, a digital twin can itself run any number of useful simulations in order to study multiple processes.</a:t>
            </a:r>
            <a:r>
              <a:rPr lang="en-GB"/>
              <a:t>.</a:t>
            </a:r>
            <a:endParaRPr lang="en-GB"/>
          </a:p>
          <a:p>
            <a:pPr marL="457200" lvl="0" indent="-311150" algn="l" rtl="0">
              <a:spcBef>
                <a:spcPts val="0"/>
              </a:spcBef>
              <a:spcAft>
                <a:spcPts val="0"/>
              </a:spcAft>
              <a:buSzPts val="1300"/>
              <a:buChar char="●"/>
            </a:pPr>
            <a:r>
              <a:rPr dirty="0">
                <a:sym typeface="+mn-ea"/>
              </a:rPr>
              <a:t>The differences don’t end there. For example, simulations usually don’t benefit from having real-time data.</a:t>
            </a:r>
            <a:endParaRPr lang="en-GB"/>
          </a:p>
          <a:p>
            <a:pPr marL="457200" lvl="0" indent="-311150" algn="l" rtl="0">
              <a:spcBef>
                <a:spcPts val="0"/>
              </a:spcBef>
              <a:spcAft>
                <a:spcPts val="0"/>
              </a:spcAft>
              <a:buSzPts val="1300"/>
              <a:buChar char="●"/>
            </a:pPr>
            <a:r>
              <a:rPr dirty="0">
                <a:sym typeface="+mn-ea"/>
              </a:rPr>
              <a:t>But digital twins are designed around a two-way flow of information that first occurs when object sensors provide relevant data to the system processor and then happens again when insights created by the processor are shared back with the original source object.</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727545" y="2261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en-IN" dirty="0">
                <a:sym typeface="+mn-ea"/>
              </a:rPr>
              <a:t>Essential properties related to </a:t>
            </a:r>
            <a:r>
              <a:rPr lang="en-IN" altLang="en-US" dirty="0">
                <a:sym typeface="+mn-ea"/>
              </a:rPr>
              <a:t>digital twin</a:t>
            </a:r>
            <a:endParaRPr lang="en-GB"/>
          </a:p>
        </p:txBody>
      </p:sp>
      <p:sp>
        <p:nvSpPr>
          <p:cNvPr id="198" name="Google Shape;198;p27"/>
          <p:cNvSpPr txBox="1"/>
          <p:nvPr>
            <p:ph type="body" idx="1"/>
          </p:nvPr>
        </p:nvSpPr>
        <p:spPr>
          <a:xfrm>
            <a:off x="0" y="615315"/>
            <a:ext cx="4782820" cy="4054475"/>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sz="1400" dirty="0">
                <a:sym typeface="+mn-ea"/>
              </a:rPr>
              <a:t>A digital twin functions as a proxy for the current state of the thing it represents. It also is unique to the thing represented, not simply generic to the category. Moreover, the digital twins of two seemingly identical products will not usually be identical.</a:t>
            </a:r>
            <a:endParaRPr sz="1400" dirty="0">
              <a:sym typeface="+mn-ea"/>
            </a:endParaRPr>
          </a:p>
          <a:p>
            <a:pPr marL="457200" lvl="0" indent="-311150" algn="l" rtl="0">
              <a:spcBef>
                <a:spcPts val="0"/>
              </a:spcBef>
              <a:spcAft>
                <a:spcPts val="0"/>
              </a:spcAft>
              <a:buSzPts val="1300"/>
              <a:buChar char="●"/>
            </a:pPr>
            <a:r>
              <a:rPr sz="1400" dirty="0">
                <a:sym typeface="+mn-ea"/>
              </a:rPr>
              <a:t>While many digital twins have a 2D or 3D computer-aided design (CAD) image associated with them, visual representation is not a prerequisite. The digital representation, or digital model, could consist of a database, a set of equations or a spreadsheet.</a:t>
            </a:r>
            <a:endParaRPr lang="en-GB" sz="1400"/>
          </a:p>
          <a:p>
            <a:pPr marL="457200" lvl="0" indent="-311150" algn="l" rtl="0">
              <a:spcBef>
                <a:spcPts val="0"/>
              </a:spcBef>
              <a:spcAft>
                <a:spcPts val="0"/>
              </a:spcAft>
              <a:buSzPts val="1300"/>
              <a:buChar char="●"/>
            </a:pPr>
            <a:r>
              <a:rPr sz="1400" dirty="0">
                <a:sym typeface="+mn-ea"/>
              </a:rPr>
              <a:t>The data link, often but not necessarily two-way, is what differentiates digital twins from similar concepts. This link makes it possible for users to investigate the state of the object or process by querying the data, and for actions communicated through the digital twin to take effect in its physical counterpart.</a:t>
            </a:r>
            <a:endParaRPr lang="en-GB" sz="1400" dirty="0">
              <a:sym typeface="+mn-ea"/>
            </a:endParaRPr>
          </a:p>
        </p:txBody>
      </p:sp>
      <p:pic>
        <p:nvPicPr>
          <p:cNvPr id="2" name="Picture 1" descr="digital twin fig 4"/>
          <p:cNvPicPr>
            <a:picLocks noChangeAspect="1"/>
          </p:cNvPicPr>
          <p:nvPr/>
        </p:nvPicPr>
        <p:blipFill>
          <a:blip r:embed="rId1"/>
          <a:stretch>
            <a:fillRect/>
          </a:stretch>
        </p:blipFill>
        <p:spPr>
          <a:xfrm>
            <a:off x="4749800" y="887095"/>
            <a:ext cx="4341495" cy="33115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727545" y="2261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dirty="0">
                <a:sym typeface="+mn-ea"/>
              </a:rPr>
              <a:t>three key aspects of the </a:t>
            </a:r>
            <a:r>
              <a:rPr lang="en-US" dirty="0">
                <a:sym typeface="+mn-ea"/>
              </a:rPr>
              <a:t>digital twin </a:t>
            </a:r>
            <a:r>
              <a:rPr dirty="0">
                <a:sym typeface="+mn-ea"/>
              </a:rPr>
              <a:t>technology</a:t>
            </a:r>
            <a:endParaRPr dirty="0">
              <a:sym typeface="+mn-ea"/>
            </a:endParaRPr>
          </a:p>
        </p:txBody>
      </p:sp>
      <p:sp>
        <p:nvSpPr>
          <p:cNvPr id="198" name="Google Shape;198;p27"/>
          <p:cNvSpPr txBox="1"/>
          <p:nvPr>
            <p:ph type="body" idx="1"/>
          </p:nvPr>
        </p:nvSpPr>
        <p:spPr>
          <a:xfrm>
            <a:off x="0" y="615315"/>
            <a:ext cx="7976870" cy="195707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sz="1600" dirty="0">
                <a:sym typeface="+mn-ea"/>
              </a:rPr>
              <a:t>Synchronization is about making sure the digital twin and the represented entity mirror each other as closely as possible.</a:t>
            </a:r>
            <a:endParaRPr sz="1600" dirty="0">
              <a:sym typeface="+mn-ea"/>
            </a:endParaRPr>
          </a:p>
          <a:p>
            <a:pPr marL="457200" lvl="0" indent="-311150" algn="l" rtl="0">
              <a:spcBef>
                <a:spcPts val="0"/>
              </a:spcBef>
              <a:spcAft>
                <a:spcPts val="0"/>
              </a:spcAft>
              <a:buSzPts val="1300"/>
              <a:buChar char="●"/>
            </a:pPr>
            <a:r>
              <a:rPr sz="1600" dirty="0">
                <a:sym typeface="+mn-ea"/>
              </a:rPr>
              <a:t>The frequency, or speed, at which data gets updated in a digital twin can vary enormously, from seconds to weeks to on demand, depending on the purpose.</a:t>
            </a:r>
            <a:endParaRPr sz="1600" dirty="0">
              <a:sym typeface="+mn-ea"/>
            </a:endParaRPr>
          </a:p>
          <a:p>
            <a:pPr marL="457200" lvl="0" indent="-311150" algn="l" rtl="0">
              <a:spcBef>
                <a:spcPts val="0"/>
              </a:spcBef>
              <a:spcAft>
                <a:spcPts val="0"/>
              </a:spcAft>
              <a:buSzPts val="1300"/>
              <a:buChar char="●"/>
            </a:pPr>
            <a:r>
              <a:rPr sz="1600" dirty="0">
                <a:sym typeface="+mn-ea"/>
              </a:rPr>
              <a:t>Fidelity is the degree of precision and accuracy of the virtual representation and the synchronization mechanism.</a:t>
            </a:r>
            <a:endParaRPr sz="1600" dirty="0">
              <a:sym typeface="+mn-ea"/>
            </a:endParaRPr>
          </a:p>
        </p:txBody>
      </p:sp>
      <p:pic>
        <p:nvPicPr>
          <p:cNvPr id="2" name="Picture 1" descr="digital twin fig 5"/>
          <p:cNvPicPr>
            <a:picLocks noChangeAspect="1"/>
          </p:cNvPicPr>
          <p:nvPr/>
        </p:nvPicPr>
        <p:blipFill>
          <a:blip r:embed="rId1"/>
          <a:stretch>
            <a:fillRect/>
          </a:stretch>
        </p:blipFill>
        <p:spPr>
          <a:xfrm>
            <a:off x="3435985" y="2070735"/>
            <a:ext cx="5336540" cy="27800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727545" y="2261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dirty="0">
                <a:sym typeface="+mn-ea"/>
              </a:rPr>
              <a:t>Types of digital twins</a:t>
            </a:r>
            <a:endParaRPr dirty="0">
              <a:sym typeface="+mn-ea"/>
            </a:endParaRPr>
          </a:p>
        </p:txBody>
      </p:sp>
      <p:pic>
        <p:nvPicPr>
          <p:cNvPr id="5" name="Picture 4" descr="digital twin fig 7"/>
          <p:cNvPicPr>
            <a:picLocks noChangeAspect="1"/>
          </p:cNvPicPr>
          <p:nvPr/>
        </p:nvPicPr>
        <p:blipFill>
          <a:blip r:embed="rId1"/>
          <a:stretch>
            <a:fillRect/>
          </a:stretch>
        </p:blipFill>
        <p:spPr>
          <a:xfrm>
            <a:off x="38100" y="634365"/>
            <a:ext cx="5361305" cy="4021455"/>
          </a:xfrm>
          <a:prstGeom prst="rect">
            <a:avLst/>
          </a:prstGeom>
        </p:spPr>
      </p:pic>
      <p:pic>
        <p:nvPicPr>
          <p:cNvPr id="7" name="Picture 6" descr="digital twin fig 6"/>
          <p:cNvPicPr>
            <a:picLocks noChangeAspect="1"/>
          </p:cNvPicPr>
          <p:nvPr/>
        </p:nvPicPr>
        <p:blipFill>
          <a:blip r:embed="rId2"/>
          <a:stretch>
            <a:fillRect/>
          </a:stretch>
        </p:blipFill>
        <p:spPr>
          <a:xfrm>
            <a:off x="4698365" y="1928495"/>
            <a:ext cx="3895725" cy="11715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727545" y="2261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dirty="0">
                <a:sym typeface="+mn-ea"/>
              </a:rPr>
              <a:t>Types of digital twins</a:t>
            </a:r>
            <a:endParaRPr dirty="0">
              <a:sym typeface="+mn-ea"/>
            </a:endParaRPr>
          </a:p>
        </p:txBody>
      </p:sp>
      <p:pic>
        <p:nvPicPr>
          <p:cNvPr id="2" name="Picture 1" descr="tyes of digi twin 1"/>
          <p:cNvPicPr>
            <a:picLocks noChangeAspect="1"/>
          </p:cNvPicPr>
          <p:nvPr/>
        </p:nvPicPr>
        <p:blipFill>
          <a:blip r:embed="rId1"/>
          <a:stretch>
            <a:fillRect/>
          </a:stretch>
        </p:blipFill>
        <p:spPr>
          <a:xfrm>
            <a:off x="1812925" y="557530"/>
            <a:ext cx="5625465" cy="44494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727545" y="2261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sym typeface="+mn-ea"/>
              </a:rPr>
              <a:t>Component twins/Parts twins</a:t>
            </a:r>
            <a:endParaRPr dirty="0">
              <a:sym typeface="+mn-ea"/>
            </a:endParaRPr>
          </a:p>
        </p:txBody>
      </p:sp>
      <p:sp>
        <p:nvSpPr>
          <p:cNvPr id="2" name="Text Box 1"/>
          <p:cNvSpPr txBox="1"/>
          <p:nvPr/>
        </p:nvSpPr>
        <p:spPr>
          <a:xfrm>
            <a:off x="558800" y="942340"/>
            <a:ext cx="7599680" cy="953135"/>
          </a:xfrm>
          <a:prstGeom prst="rect">
            <a:avLst/>
          </a:prstGeom>
          <a:noFill/>
        </p:spPr>
        <p:txBody>
          <a:bodyPr wrap="square" rtlCol="0" anchor="t">
            <a:spAutoFit/>
          </a:bodyPr>
          <a:p>
            <a:endParaRPr lang="en-US"/>
          </a:p>
          <a:p>
            <a:r>
              <a:rPr lang="en-US"/>
              <a:t>Component twins are the basic unit of digital twin, the smallest example of a functioning component. Parts twins are roughly the same thing, but pertain to components of slightly less importance.</a:t>
            </a:r>
            <a:endParaRPr lang="en-US"/>
          </a:p>
        </p:txBody>
      </p:sp>
      <p:pic>
        <p:nvPicPr>
          <p:cNvPr id="3" name="Picture 2" descr="component twin 1"/>
          <p:cNvPicPr>
            <a:picLocks noChangeAspect="1"/>
          </p:cNvPicPr>
          <p:nvPr/>
        </p:nvPicPr>
        <p:blipFill>
          <a:blip r:embed="rId1"/>
          <a:stretch>
            <a:fillRect/>
          </a:stretch>
        </p:blipFill>
        <p:spPr>
          <a:xfrm>
            <a:off x="2407285" y="1830070"/>
            <a:ext cx="4329430" cy="3009900"/>
          </a:xfrm>
          <a:prstGeom prst="rect">
            <a:avLst/>
          </a:prstGeom>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10151</Words>
  <Application>WPS Presentation</Application>
  <PresentationFormat>On-screen Show (16:9)</PresentationFormat>
  <Paragraphs>128</Paragraphs>
  <Slides>24</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Arial</vt:lpstr>
      <vt:lpstr>SimSun</vt:lpstr>
      <vt:lpstr>Wingdings</vt:lpstr>
      <vt:lpstr>Arial</vt:lpstr>
      <vt:lpstr>Raleway</vt:lpstr>
      <vt:lpstr>Lato</vt:lpstr>
      <vt:lpstr>Times New Roman</vt:lpstr>
      <vt:lpstr>Microsoft YaHei</vt:lpstr>
      <vt:lpstr>Arial Unicode MS</vt:lpstr>
      <vt:lpstr>Streamline</vt:lpstr>
      <vt:lpstr>PowerPoint 演示文稿</vt:lpstr>
      <vt:lpstr>An example of digital twin, a wind turbine—is outfitted with various sensors related to vital areas of functionality.   These sensors produce data about different aspects of the physical object’s performance, such as energy output, temperature, weather conditions and more. </vt:lpstr>
      <vt:lpstr>A digital twin can also be defined as a virtual representation of a real-world entity or process. It is composed of the following three elements: </vt:lpstr>
      <vt:lpstr>Difference between digital twin and simulations</vt:lpstr>
      <vt:lpstr>Essential properties related to digital twin</vt:lpstr>
      <vt:lpstr>three key aspects of the digital twin technology</vt:lpstr>
      <vt:lpstr>Types of digital twins</vt:lpstr>
      <vt:lpstr>Types of digital twins</vt:lpstr>
      <vt:lpstr>Component twins/Parts twins</vt:lpstr>
      <vt:lpstr>Asset twins</vt:lpstr>
      <vt:lpstr>System twins</vt:lpstr>
      <vt:lpstr>Process twins</vt:lpstr>
      <vt:lpstr>Benefits of digital twins </vt:lpstr>
      <vt:lpstr>Digital twin interoperability  </vt:lpstr>
      <vt:lpstr>Challenges of digital twins  </vt:lpstr>
      <vt:lpstr>Challenges of digital twins  </vt:lpstr>
      <vt:lpstr>Challenges of digital twins  </vt:lpstr>
      <vt:lpstr>Digital twin market and industries </vt:lpstr>
      <vt:lpstr>Applications of digital twins  </vt:lpstr>
      <vt:lpstr>Applications of digital twins  </vt:lpstr>
      <vt:lpstr>Applications of digital twins  </vt:lpstr>
      <vt:lpstr>Applications of digital twins  </vt:lpstr>
      <vt:lpstr>The future of digital twin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Industry 4.0 Topic</dc:title>
  <dc:creator>106013</dc:creator>
  <cp:lastModifiedBy>KIIT</cp:lastModifiedBy>
  <cp:revision>60</cp:revision>
  <dcterms:created xsi:type="dcterms:W3CDTF">2023-06-07T15:39:00Z</dcterms:created>
  <dcterms:modified xsi:type="dcterms:W3CDTF">2023-10-30T04:38:10Z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26FB1A6219A449938A52878800AE1B04_13</vt:lpwstr>
  </property>
  <property fmtid="{D5CDD505-2E9C-101B-9397-08002B2CF9AE}" pid="3" name="KSOProductBuildVer">
    <vt:lpwstr>1033-12.2.0.13266</vt:lpwstr>
  </property>
</Properties>
</file>